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39"/>
  </p:notesMasterIdLst>
  <p:handoutMasterIdLst>
    <p:handoutMasterId r:id="rId40"/>
  </p:handoutMasterIdLst>
  <p:sldIdLst>
    <p:sldId id="256" r:id="rId2"/>
    <p:sldId id="588" r:id="rId3"/>
    <p:sldId id="613" r:id="rId4"/>
    <p:sldId id="615" r:id="rId5"/>
    <p:sldId id="616" r:id="rId6"/>
    <p:sldId id="592" r:id="rId7"/>
    <p:sldId id="619" r:id="rId8"/>
    <p:sldId id="593" r:id="rId9"/>
    <p:sldId id="594" r:id="rId10"/>
    <p:sldId id="622" r:id="rId11"/>
    <p:sldId id="589" r:id="rId12"/>
    <p:sldId id="596" r:id="rId13"/>
    <p:sldId id="585" r:id="rId14"/>
    <p:sldId id="597" r:id="rId15"/>
    <p:sldId id="632" r:id="rId16"/>
    <p:sldId id="633" r:id="rId17"/>
    <p:sldId id="623" r:id="rId18"/>
    <p:sldId id="621" r:id="rId19"/>
    <p:sldId id="624" r:id="rId20"/>
    <p:sldId id="625" r:id="rId21"/>
    <p:sldId id="626" r:id="rId22"/>
    <p:sldId id="627" r:id="rId23"/>
    <p:sldId id="628" r:id="rId24"/>
    <p:sldId id="629" r:id="rId25"/>
    <p:sldId id="630" r:id="rId26"/>
    <p:sldId id="602" r:id="rId27"/>
    <p:sldId id="603" r:id="rId28"/>
    <p:sldId id="604" r:id="rId29"/>
    <p:sldId id="605" r:id="rId30"/>
    <p:sldId id="631" r:id="rId31"/>
    <p:sldId id="608" r:id="rId32"/>
    <p:sldId id="609" r:id="rId33"/>
    <p:sldId id="610" r:id="rId34"/>
    <p:sldId id="611" r:id="rId35"/>
    <p:sldId id="617" r:id="rId36"/>
    <p:sldId id="618" r:id="rId37"/>
    <p:sldId id="612" r:id="rId3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89"/>
    <a:srgbClr val="B1CBE4"/>
    <a:srgbClr val="DDB3CB"/>
    <a:srgbClr val="BF749F"/>
    <a:srgbClr val="89B79B"/>
    <a:srgbClr val="B2B2B2"/>
    <a:srgbClr val="DDDDDD"/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661" autoAdjust="0"/>
    <p:restoredTop sz="97410" autoAdjust="0"/>
  </p:normalViewPr>
  <p:slideViewPr>
    <p:cSldViewPr snapToGrid="0">
      <p:cViewPr varScale="1">
        <p:scale>
          <a:sx n="95" d="100"/>
          <a:sy n="95" d="100"/>
        </p:scale>
        <p:origin x="-96" y="-870"/>
      </p:cViewPr>
      <p:guideLst>
        <p:guide orient="horz" pos="139"/>
        <p:guide pos="1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43" d="100"/>
          <a:sy n="43" d="100"/>
        </p:scale>
        <p:origin x="-258" y="-102"/>
      </p:cViewPr>
      <p:guideLst>
        <p:guide orient="horz" pos="292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l" defTabSz="907509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t" anchorCtr="0" compatLnSpc="1">
            <a:prstTxWarp prst="textNoShape">
              <a:avLst/>
            </a:prstTxWarp>
          </a:bodyPr>
          <a:lstStyle>
            <a:lvl1pPr algn="r" defTabSz="907509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l" defTabSz="907509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31" tIns="45515" rIns="91031" bIns="45515" numCol="1" anchor="b" anchorCtr="0" compatLnSpc="1">
            <a:prstTxWarp prst="textNoShape">
              <a:avLst/>
            </a:prstTxWarp>
          </a:bodyPr>
          <a:lstStyle>
            <a:lvl1pPr algn="r" defTabSz="907509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0B0DE92-1DFF-4858-8E2F-33E59E49BB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>
            <a:lvl1pPr algn="l" defTabSz="926921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>
            <a:lvl1pPr algn="r" defTabSz="926921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4177"/>
            <a:ext cx="5608320" cy="418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b" anchorCtr="0" compatLnSpc="1">
            <a:prstTxWarp prst="textNoShape">
              <a:avLst/>
            </a:prstTxWarp>
          </a:bodyPr>
          <a:lstStyle>
            <a:lvl1pPr algn="l" defTabSz="926921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761" tIns="46381" rIns="92761" bIns="46381" numCol="1" anchor="b" anchorCtr="0" compatLnSpc="1">
            <a:prstTxWarp prst="textNoShape">
              <a:avLst/>
            </a:prstTxWarp>
          </a:bodyPr>
          <a:lstStyle>
            <a:lvl1pPr algn="r" defTabSz="926921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1F1A5AC-37D0-4878-96DA-A369F3FC8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9EA58C-CA86-4B9A-9E1E-4EE2B8DCB3E6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F1ECE-75B9-412A-8D64-758E189E833D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6612" cy="3484562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344" y="4415790"/>
            <a:ext cx="5137714" cy="418338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61"/>
          <p:cNvSpPr>
            <a:spLocks/>
          </p:cNvSpPr>
          <p:nvPr/>
        </p:nvSpPr>
        <p:spPr bwMode="auto">
          <a:xfrm>
            <a:off x="709453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5" name="Picture 260" descr="ORNL cover 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89013"/>
            <a:ext cx="5065713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45"/>
          <p:cNvSpPr>
            <a:spLocks noChangeArrowheads="1"/>
          </p:cNvSpPr>
          <p:nvPr/>
        </p:nvSpPr>
        <p:spPr bwMode="auto">
          <a:xfrm>
            <a:off x="127000" y="6496050"/>
            <a:ext cx="3278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lnSpc>
                <a:spcPct val="90000"/>
              </a:lnSpc>
              <a:defRPr/>
            </a:pPr>
            <a:r>
              <a:rPr lang="en-US" sz="900" b="1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  <a:t>Managed by UT-Battelle</a:t>
            </a:r>
            <a:br>
              <a:rPr lang="en-US" sz="900" b="1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</a:br>
            <a:r>
              <a:rPr lang="en-US" sz="900" b="1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  <a:t>for the Department of Energy</a:t>
            </a:r>
          </a:p>
        </p:txBody>
      </p:sp>
      <p:pic>
        <p:nvPicPr>
          <p:cNvPr id="7" name="Picture 258" descr="ORNL_leaf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2247900"/>
            <a:ext cx="3733800" cy="1485900"/>
          </a:xfrm>
        </p:spPr>
        <p:txBody>
          <a:bodyPr/>
          <a:lstStyle>
            <a:lvl1pPr marL="0" indent="0" algn="r">
              <a:buFont typeface="Symbol" pitchFamily="48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800100" y="157163"/>
            <a:ext cx="8229600" cy="461962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</a:t>
            </a:r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" y="153988"/>
            <a:ext cx="877570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</a:t>
            </a:r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288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32288" y="135413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32288" y="3697288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KIST-Neutrons_0806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288" y="1354138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332288" y="1354138"/>
            <a:ext cx="4038600" cy="45339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KIST-Neutrons_0806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8" y="153988"/>
            <a:ext cx="8775700" cy="48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288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2288" y="1354138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62738"/>
            <a:ext cx="2895600" cy="1825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KIST-Neutrons_0806</a:t>
            </a:r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</a:t>
            </a: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298" y="153988"/>
            <a:ext cx="8775700" cy="48101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</a:t>
            </a: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2425" y="153988"/>
            <a:ext cx="2193925" cy="5734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50" y="153988"/>
            <a:ext cx="6429375" cy="5734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5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KIST-Neutrons_0806ETEC_0711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288" y="1354138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134938" y="153988"/>
            <a:ext cx="87757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95250" y="6492875"/>
            <a:ext cx="1754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l" eaLnBrk="0" hangingPunct="0">
              <a:lnSpc>
                <a:spcPct val="90000"/>
              </a:lnSpc>
              <a:defRPr/>
            </a:pPr>
            <a:fld id="{4DDA5FBA-F8D4-46E8-9B70-B1521A264C01}" type="slidenum">
              <a:rPr lang="en-US" sz="90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  <a:pPr marL="171450" indent="-171450" algn="l" eaLnBrk="0" hangingPunct="0">
                <a:lnSpc>
                  <a:spcPct val="90000"/>
                </a:lnSpc>
                <a:defRPr/>
              </a:pPr>
              <a:t>‹#›</a:t>
            </a:fld>
            <a:r>
              <a:rPr lang="en-US" sz="900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  <a:t>	Managed by UT-Battelle</a:t>
            </a:r>
            <a:br>
              <a:rPr lang="en-US" sz="900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</a:br>
            <a:r>
              <a:rPr lang="en-US" sz="900" dirty="0">
                <a:solidFill>
                  <a:schemeClr val="tx2"/>
                </a:solidFill>
                <a:latin typeface="Times New Roman" pitchFamily="48" charset="0"/>
                <a:cs typeface="Times New Roman" pitchFamily="48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2738"/>
            <a:ext cx="2895600" cy="1825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90000"/>
              </a:lnSpc>
              <a:defRPr sz="5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KIST-Neutrons_0806</a:t>
            </a:r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7094538" y="3624263"/>
            <a:ext cx="2071687" cy="3251200"/>
          </a:xfrm>
          <a:custGeom>
            <a:avLst/>
            <a:gdLst/>
            <a:ahLst/>
            <a:cxnLst>
              <a:cxn ang="0">
                <a:pos x="0" y="2336"/>
              </a:cxn>
              <a:cxn ang="0">
                <a:pos x="1486" y="2336"/>
              </a:cxn>
              <a:cxn ang="0">
                <a:pos x="1488" y="0"/>
              </a:cxn>
              <a:cxn ang="0">
                <a:pos x="0" y="2336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l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037513" y="6264275"/>
            <a:ext cx="1074737" cy="557213"/>
          </a:xfrm>
          <a:prstGeom prst="rect">
            <a:avLst/>
          </a:prstGeom>
          <a:noFill/>
          <a:effectLst>
            <a:outerShdw algn="ctr" rotWithShape="0">
              <a:schemeClr val="bg2"/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4" r:id="rId2"/>
    <p:sldLayoutId id="2147484039" r:id="rId3"/>
    <p:sldLayoutId id="2147484040" r:id="rId4"/>
    <p:sldLayoutId id="2147484033" r:id="rId5"/>
    <p:sldLayoutId id="2147484041" r:id="rId6"/>
    <p:sldLayoutId id="2147484042" r:id="rId7"/>
    <p:sldLayoutId id="2147484043" r:id="rId8"/>
    <p:sldLayoutId id="2147484044" r:id="rId9"/>
    <p:sldLayoutId id="2147484032" r:id="rId10"/>
    <p:sldLayoutId id="2147484031" r:id="rId11"/>
    <p:sldLayoutId id="2147484035" r:id="rId12"/>
    <p:sldLayoutId id="2147484036" r:id="rId13"/>
    <p:sldLayoutId id="2147484037" r:id="rId14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73E"/>
          </a:solidFill>
          <a:latin typeface="Arial Black" pitchFamily="48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8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5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Arial" pitchFamily="34" charset="0"/>
        <a:buChar char="–"/>
        <a:defRPr sz="2000" b="1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18" charset="2"/>
        <a:buChar char="·"/>
        <a:defRPr sz="2000" b="1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48" charset="2"/>
        <a:buChar char="·"/>
        <a:defRPr b="1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48" charset="2"/>
        <a:buChar char="·"/>
        <a:defRPr b="1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48" charset="2"/>
        <a:buChar char="·"/>
        <a:defRPr b="1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01673E"/>
        </a:buClr>
        <a:buFont typeface="Symbol" pitchFamily="48" charset="2"/>
        <a:buChar char="·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vuc\Desktop\25_3OH-5BDM_01,02,06,08,10.avi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nr.nist.gov/dave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uc\Desktop\ACNS06\25_3OH-5BDM_01,02,06,08,10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6850" y="157163"/>
            <a:ext cx="8832850" cy="869950"/>
          </a:xfrm>
        </p:spPr>
        <p:txBody>
          <a:bodyPr/>
          <a:lstStyle/>
          <a:p>
            <a:pPr eaLnBrk="1" hangingPunct="1"/>
            <a:r>
              <a:rPr lang="en-US" smtClean="0"/>
              <a:t>Introduction to Quasi-Elastic Neutron Scattering (QENS)</a:t>
            </a:r>
            <a:endParaRPr lang="en-US" sz="2000" smtClean="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921250" y="2244725"/>
            <a:ext cx="4057650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8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b="1">
                <a:solidFill>
                  <a:srgbClr val="000000"/>
                </a:solidFill>
              </a:rPr>
              <a:t>Presented to</a:t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National School on Neutron and X-ray Scattering</a:t>
            </a:r>
            <a:endParaRPr lang="en-US" sz="2000">
              <a:solidFill>
                <a:srgbClr val="000000"/>
              </a:solidFill>
              <a:latin typeface="Arial Black" pitchFamily="34" charset="0"/>
            </a:endParaRPr>
          </a:p>
          <a:p>
            <a:pPr algn="r">
              <a:lnSpc>
                <a:spcPct val="90000"/>
              </a:lnSpc>
              <a:spcBef>
                <a:spcPct val="8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>
                <a:solidFill>
                  <a:srgbClr val="000000"/>
                </a:solidFill>
                <a:latin typeface="Arial Black" pitchFamily="34" charset="0"/>
              </a:rPr>
              <a:t>Ken Herwig</a:t>
            </a:r>
            <a:r>
              <a:rPr lang="en-US" b="1">
                <a:solidFill>
                  <a:srgbClr val="000000"/>
                </a:solidFill>
              </a:rPr>
              <a:t/>
            </a:r>
            <a:br>
              <a:rPr lang="en-US" b="1">
                <a:solidFill>
                  <a:srgbClr val="000000"/>
                </a:solidFill>
              </a:rPr>
            </a:br>
            <a:r>
              <a:rPr lang="en-US" b="1">
                <a:solidFill>
                  <a:srgbClr val="000000"/>
                </a:solidFill>
              </a:rPr>
              <a:t>Deputy Director</a:t>
            </a:r>
          </a:p>
          <a:p>
            <a:pPr algn="r">
              <a:lnSpc>
                <a:spcPct val="90000"/>
              </a:lnSpc>
              <a:spcBef>
                <a:spcPct val="8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b="1">
                <a:solidFill>
                  <a:srgbClr val="000000"/>
                </a:solidFill>
              </a:rPr>
              <a:t>Neutron Scattering Science Division, Oak Ridge National Laboratory</a:t>
            </a:r>
          </a:p>
          <a:p>
            <a:pPr algn="r">
              <a:lnSpc>
                <a:spcPct val="90000"/>
              </a:lnSpc>
              <a:spcBef>
                <a:spcPct val="80000"/>
              </a:spcBef>
              <a:buClr>
                <a:srgbClr val="01673E"/>
              </a:buClr>
              <a:buFont typeface="Symbol" pitchFamily="18" charset="2"/>
              <a:buNone/>
            </a:pPr>
            <a:r>
              <a:rPr lang="en-US" sz="1600" b="1">
                <a:solidFill>
                  <a:srgbClr val="000000"/>
                </a:solidFill>
              </a:rPr>
              <a:t/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September 29, 2008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The Elastic Incoherent Structure Factor (EISF)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144463" y="1270000"/>
            <a:ext cx="4048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>
                <a:solidFill>
                  <a:srgbClr val="000000"/>
                </a:solidFill>
              </a:rPr>
              <a:t>A particle (H-atom) moves out of volume defined by 2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</a:rPr>
              <a:t>p</a:t>
            </a:r>
            <a:r>
              <a:rPr lang="en-US" sz="2000" b="1">
                <a:solidFill>
                  <a:srgbClr val="000000"/>
                </a:solidFill>
              </a:rPr>
              <a:t>/Q in a time shorter than set by the reciprocal of the instrument sensitivity, d</a:t>
            </a:r>
            <a:r>
              <a:rPr lang="en-US" sz="2000" b="1">
                <a:solidFill>
                  <a:srgbClr val="000000"/>
                </a:solidFill>
                <a:latin typeface="Symbol" pitchFamily="18" charset="2"/>
              </a:rPr>
              <a:t>w</a:t>
            </a:r>
            <a:r>
              <a:rPr lang="en-US" sz="2000" b="1">
                <a:solidFill>
                  <a:srgbClr val="000000"/>
                </a:solidFill>
              </a:rPr>
              <a:t>(meV) – gives rise to quasielastic broadening. 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>
                <a:solidFill>
                  <a:srgbClr val="000000"/>
                </a:solidFill>
              </a:rPr>
              <a:t>The EISF is essentially the probability that a particle can be found in the same volume of space at some subsequent time.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>
                <a:solidFill>
                  <a:srgbClr val="000000"/>
                </a:solidFill>
              </a:rPr>
              <a:t>The ratio of the Elastic Intensity to the total Intensity</a:t>
            </a:r>
          </a:p>
        </p:txBody>
      </p:sp>
      <p:grpSp>
        <p:nvGrpSpPr>
          <p:cNvPr id="109573" name="Group 5"/>
          <p:cNvGrpSpPr>
            <a:grpSpLocks/>
          </p:cNvGrpSpPr>
          <p:nvPr/>
        </p:nvGrpSpPr>
        <p:grpSpPr bwMode="auto">
          <a:xfrm>
            <a:off x="4868863" y="684213"/>
            <a:ext cx="3836987" cy="4524375"/>
            <a:chOff x="3067" y="431"/>
            <a:chExt cx="2417" cy="2850"/>
          </a:xfrm>
        </p:grpSpPr>
        <p:pic>
          <p:nvPicPr>
            <p:cNvPr id="109574" name="Picture 6" descr="MCM(2"/>
            <p:cNvPicPr>
              <a:picLocks noChangeAspect="1" noChangeArrowheads="1"/>
            </p:cNvPicPr>
            <p:nvPr/>
          </p:nvPicPr>
          <p:blipFill>
            <a:blip r:embed="rId2"/>
            <a:srcRect l="22124" r="44247" b="45546"/>
            <a:stretch>
              <a:fillRect/>
            </a:stretch>
          </p:blipFill>
          <p:spPr bwMode="auto">
            <a:xfrm>
              <a:off x="3067" y="431"/>
              <a:ext cx="2417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575" name="Rectangle 7"/>
            <p:cNvSpPr>
              <a:spLocks noChangeArrowheads="1"/>
            </p:cNvSpPr>
            <p:nvPr/>
          </p:nvSpPr>
          <p:spPr bwMode="auto">
            <a:xfrm>
              <a:off x="4662" y="2256"/>
              <a:ext cx="525" cy="486"/>
            </a:xfrm>
            <a:prstGeom prst="rect">
              <a:avLst/>
            </a:prstGeom>
            <a:noFill/>
            <a:ln w="38100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AutoShape 8"/>
            <p:cNvSpPr>
              <a:spLocks/>
            </p:cNvSpPr>
            <p:nvPr/>
          </p:nvSpPr>
          <p:spPr bwMode="auto">
            <a:xfrm rot="-5400000">
              <a:off x="4850" y="2626"/>
              <a:ext cx="152" cy="528"/>
            </a:xfrm>
            <a:prstGeom prst="leftBrace">
              <a:avLst>
                <a:gd name="adj1" fmla="val 28947"/>
                <a:gd name="adj2" fmla="val 50000"/>
              </a:avLst>
            </a:prstGeom>
            <a:noFill/>
            <a:ln w="28575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2400">
                <a:latin typeface="Helvetica" pitchFamily="34" charset="0"/>
              </a:endParaRP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4641" y="2976"/>
              <a:ext cx="558" cy="294"/>
            </a:xfrm>
            <a:prstGeom prst="rect">
              <a:avLst/>
            </a:prstGeom>
            <a:noFill/>
            <a:ln w="9525">
              <a:solidFill>
                <a:srgbClr val="F8F8F8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rgbClr val="F8F8F8"/>
                  </a:solidFill>
                  <a:latin typeface="Helvetica" pitchFamily="34" charset="0"/>
                </a:rPr>
                <a:t>2</a:t>
              </a:r>
              <a:r>
                <a:rPr lang="en-US" sz="2400">
                  <a:solidFill>
                    <a:srgbClr val="F8F8F8"/>
                  </a:solidFill>
                  <a:latin typeface="Symbol" pitchFamily="18" charset="2"/>
                </a:rPr>
                <a:t>p</a:t>
              </a:r>
              <a:r>
                <a:rPr lang="en-US" sz="2400">
                  <a:solidFill>
                    <a:srgbClr val="F8F8F8"/>
                  </a:solidFill>
                  <a:latin typeface="Helvetica" pitchFamily="34" charset="0"/>
                </a:rPr>
                <a:t>/Q</a:t>
              </a:r>
            </a:p>
          </p:txBody>
        </p:sp>
      </p:grp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1258887"/>
          </a:xfrm>
        </p:spPr>
        <p:txBody>
          <a:bodyPr/>
          <a:lstStyle/>
          <a:p>
            <a:r>
              <a:rPr lang="en-US" smtClean="0"/>
              <a:t>QENS and Neutron Scattering Instruments</a:t>
            </a:r>
            <a:br>
              <a:rPr lang="en-US" smtClean="0"/>
            </a:b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0963" y="1066800"/>
            <a:ext cx="9224963" cy="5172075"/>
          </a:xfrm>
        </p:spPr>
        <p:txBody>
          <a:bodyPr/>
          <a:lstStyle/>
          <a:p>
            <a:pPr>
              <a:spcAft>
                <a:spcPct val="10000"/>
              </a:spcAft>
            </a:pPr>
            <a:r>
              <a:rPr lang="en-US" sz="2000" smtClean="0"/>
              <a:t>Probe Diffusive Motions</a:t>
            </a:r>
          </a:p>
          <a:p>
            <a:pPr lvl="1">
              <a:spcAft>
                <a:spcPct val="10000"/>
              </a:spcAft>
            </a:pPr>
            <a:r>
              <a:rPr lang="en-US" sz="1800" b="0" smtClean="0"/>
              <a:t>Length scales set by Q, 0.1 </a:t>
            </a:r>
            <a:r>
              <a:rPr lang="en-US" sz="1800" b="0" smtClean="0">
                <a:cs typeface="Arial" pitchFamily="34" charset="0"/>
              </a:rPr>
              <a:t>Å</a:t>
            </a:r>
            <a:r>
              <a:rPr lang="en-US" sz="1800" b="0" baseline="30000" smtClean="0">
                <a:cs typeface="Arial" pitchFamily="34" charset="0"/>
              </a:rPr>
              <a:t>-1</a:t>
            </a:r>
            <a:r>
              <a:rPr lang="en-US" sz="1800" b="0" smtClean="0">
                <a:cs typeface="Arial" pitchFamily="34" charset="0"/>
              </a:rPr>
              <a:t> &lt; Q &lt; 3.7 Å</a:t>
            </a:r>
            <a:r>
              <a:rPr lang="en-US" sz="1800" b="0" baseline="30000" smtClean="0">
                <a:cs typeface="Arial" pitchFamily="34" charset="0"/>
              </a:rPr>
              <a:t>-1</a:t>
            </a:r>
            <a:r>
              <a:rPr lang="en-US" sz="1800" b="0" smtClean="0">
                <a:cs typeface="Arial" pitchFamily="34" charset="0"/>
              </a:rPr>
              <a:t>, 60 Å &gt; d &gt; 1.7 Å.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solidFill>
                  <a:srgbClr val="FF3300"/>
                </a:solidFill>
                <a:cs typeface="Arial" pitchFamily="34" charset="0"/>
              </a:rPr>
              <a:t>Time scales set by the width of instrument energy resolution</a:t>
            </a:r>
            <a:r>
              <a:rPr lang="en-US" sz="1800" b="0" smtClean="0">
                <a:cs typeface="Arial" pitchFamily="34" charset="0"/>
              </a:rPr>
              <a:t>, typically at least 0.1 meV (fwhm)  but higher resolution -&gt; longer times/slower motion</a:t>
            </a:r>
          </a:p>
          <a:p>
            <a:pPr>
              <a:spcAft>
                <a:spcPct val="10000"/>
              </a:spcAft>
            </a:pPr>
            <a:r>
              <a:rPr lang="en-US" sz="2000" smtClean="0"/>
              <a:t>Energy transfers </a:t>
            </a:r>
            <a:r>
              <a:rPr lang="en-US" sz="2000" smtClean="0">
                <a:cs typeface="Arial" pitchFamily="34" charset="0"/>
              </a:rPr>
              <a:t>~ ± 2 meV (or less)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High resolution requirements emphasizes use of cold neutrons (but long </a:t>
            </a:r>
            <a:r>
              <a:rPr lang="en-US" sz="1800" smtClean="0">
                <a:latin typeface="Symbol" pitchFamily="18" charset="2"/>
                <a:cs typeface="Arial" pitchFamily="34" charset="0"/>
              </a:rPr>
              <a:t>l</a:t>
            </a:r>
            <a:r>
              <a:rPr lang="en-US" sz="1800" smtClean="0">
                <a:cs typeface="Arial" pitchFamily="34" charset="0"/>
              </a:rPr>
              <a:t> limits Q)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Incident neutron wavelengths typically 4 Å to 12 Å (5.1 meV to 0.6 meV)</a:t>
            </a:r>
          </a:p>
          <a:p>
            <a:pPr>
              <a:spcAft>
                <a:spcPct val="10000"/>
              </a:spcAft>
            </a:pPr>
            <a:r>
              <a:rPr lang="en-US" sz="2000" smtClean="0">
                <a:cs typeface="Arial" pitchFamily="34" charset="0"/>
              </a:rPr>
              <a:t>Why a variety of instruments? (Resolutions vary from 1 </a:t>
            </a:r>
            <a:r>
              <a:rPr lang="en-US" sz="200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smtClean="0">
                <a:cs typeface="Arial" pitchFamily="34" charset="0"/>
              </a:rPr>
              <a:t>eV to100 </a:t>
            </a:r>
            <a:r>
              <a:rPr lang="en-US" sz="2000" smtClean="0">
                <a:latin typeface="Symbol" pitchFamily="18" charset="2"/>
                <a:cs typeface="Arial" pitchFamily="34" charset="0"/>
              </a:rPr>
              <a:t>m</a:t>
            </a:r>
            <a:r>
              <a:rPr lang="en-US" sz="2000" smtClean="0">
                <a:cs typeface="Arial" pitchFamily="34" charset="0"/>
              </a:rPr>
              <a:t>eV)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Terms in the resolution add in quadrature – typically primary spectrometer (before sample), secondary spectrometer (after the sample)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Improvement in each resolution term cost linearly in neutron flux (ideally)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Optimized instrument has primary and secondary spectrometer contributions approximately equal</a:t>
            </a:r>
          </a:p>
          <a:p>
            <a:pPr lvl="1">
              <a:spcAft>
                <a:spcPct val="10000"/>
              </a:spcAft>
            </a:pPr>
            <a:r>
              <a:rPr lang="en-US" sz="1800" smtClean="0">
                <a:cs typeface="Arial" pitchFamily="34" charset="0"/>
              </a:rPr>
              <a:t>Factor of 2 gain in resolution costs at a minimum a factor of 4 in flux</a:t>
            </a:r>
          </a:p>
          <a:p>
            <a:pPr lvl="1">
              <a:spcAft>
                <a:spcPct val="10000"/>
              </a:spcAft>
            </a:pPr>
            <a:endParaRPr lang="en-US" sz="180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Role of Instrumentation</a:t>
            </a:r>
            <a:br>
              <a:rPr lang="en-US" smtClean="0"/>
            </a:b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781050"/>
            <a:ext cx="8610600" cy="5915025"/>
          </a:xfrm>
        </p:spPr>
        <p:txBody>
          <a:bodyPr/>
          <a:lstStyle/>
          <a:p>
            <a:r>
              <a:rPr lang="en-US" sz="1800" smtClean="0"/>
              <a:t>Currently about 25 neutron scattering instruments in the world useful for QNS (approximately 5 in the U. S.)</a:t>
            </a:r>
          </a:p>
          <a:p>
            <a:r>
              <a:rPr lang="en-US" sz="1800" smtClean="0"/>
              <a:t>U.S. instruments – </a:t>
            </a:r>
            <a:r>
              <a:rPr lang="en-US" sz="1800" u="sng" smtClean="0"/>
              <a:t>Opportunity is Good- Competition is Strong</a:t>
            </a:r>
          </a:p>
          <a:p>
            <a:pPr lvl="1"/>
            <a:r>
              <a:rPr lang="en-US" sz="1600" smtClean="0"/>
              <a:t>NIST Center for Neutron Research</a:t>
            </a:r>
          </a:p>
          <a:p>
            <a:pPr lvl="2"/>
            <a:r>
              <a:rPr lang="en-US" sz="1400" smtClean="0"/>
              <a:t>Disc Chopper Spectrometer</a:t>
            </a:r>
          </a:p>
          <a:p>
            <a:pPr lvl="2"/>
            <a:r>
              <a:rPr lang="en-US" sz="1400" smtClean="0"/>
              <a:t>High Flux Backscattering Spectrometer</a:t>
            </a:r>
          </a:p>
          <a:p>
            <a:pPr lvl="2"/>
            <a:r>
              <a:rPr lang="en-US" sz="1400" smtClean="0"/>
              <a:t>Neutron Spin Echo</a:t>
            </a:r>
          </a:p>
          <a:p>
            <a:pPr lvl="1"/>
            <a:r>
              <a:rPr lang="en-US" sz="1600" smtClean="0"/>
              <a:t>Lujan – Los Alamos National Laboratory</a:t>
            </a:r>
          </a:p>
          <a:p>
            <a:pPr lvl="2"/>
            <a:r>
              <a:rPr lang="en-US" sz="1400" smtClean="0"/>
              <a:t>Rebuild of QENS instrument from IPNS</a:t>
            </a:r>
          </a:p>
          <a:p>
            <a:pPr lvl="1"/>
            <a:r>
              <a:rPr lang="en-US" sz="1600" smtClean="0"/>
              <a:t>Spallation Neutron Source</a:t>
            </a:r>
          </a:p>
          <a:p>
            <a:pPr lvl="2"/>
            <a:r>
              <a:rPr lang="en-US" sz="1400" smtClean="0"/>
              <a:t>BaSiS – near backscattering spectrometer (3 </a:t>
            </a:r>
            <a:r>
              <a:rPr lang="en-US" sz="1400" smtClean="0">
                <a:latin typeface="Symbol" pitchFamily="18" charset="2"/>
              </a:rPr>
              <a:t>m</a:t>
            </a:r>
            <a:r>
              <a:rPr lang="en-US" sz="1400" smtClean="0"/>
              <a:t>eV)</a:t>
            </a:r>
          </a:p>
          <a:p>
            <a:pPr lvl="2"/>
            <a:r>
              <a:rPr lang="en-US" sz="1400" smtClean="0"/>
              <a:t>Cold Neutron Chopper Spectrometer (CNCS) (10 – 100 </a:t>
            </a:r>
            <a:r>
              <a:rPr lang="en-US" sz="1400" smtClean="0">
                <a:latin typeface="Symbol" pitchFamily="18" charset="2"/>
              </a:rPr>
              <a:t>m</a:t>
            </a:r>
            <a:r>
              <a:rPr lang="en-US" sz="1400" smtClean="0"/>
              <a:t>eV)</a:t>
            </a:r>
          </a:p>
          <a:p>
            <a:pPr lvl="2"/>
            <a:r>
              <a:rPr lang="en-US" sz="1400" smtClean="0"/>
              <a:t>Neutron Spin Echo (t to 1-2 </a:t>
            </a:r>
            <a:r>
              <a:rPr lang="en-US" sz="1400" smtClean="0">
                <a:latin typeface="Symbol" pitchFamily="18" charset="2"/>
              </a:rPr>
              <a:t>m</a:t>
            </a:r>
            <a:r>
              <a:rPr lang="en-US" sz="1400" smtClean="0"/>
              <a:t>sec)</a:t>
            </a:r>
          </a:p>
          <a:p>
            <a:r>
              <a:rPr lang="en-US" sz="1800" smtClean="0"/>
              <a:t>Trade-offs</a:t>
            </a:r>
          </a:p>
          <a:p>
            <a:pPr lvl="1"/>
            <a:r>
              <a:rPr lang="en-US" sz="1600" smtClean="0"/>
              <a:t>Resolution/count rate</a:t>
            </a:r>
          </a:p>
          <a:p>
            <a:pPr lvl="1"/>
            <a:r>
              <a:rPr lang="en-US" sz="1600" smtClean="0"/>
              <a:t>Flexibility</a:t>
            </a:r>
          </a:p>
          <a:p>
            <a:pPr lvl="1"/>
            <a:r>
              <a:rPr lang="en-US" sz="1600" smtClean="0"/>
              <a:t>Dynamic range</a:t>
            </a:r>
          </a:p>
          <a:p>
            <a:pPr lvl="1"/>
            <a:r>
              <a:rPr lang="en-US" sz="1600" smtClean="0"/>
              <a:t>Neutron </a:t>
            </a:r>
            <a:r>
              <a:rPr lang="en-US" sz="1600" smtClean="0">
                <a:latin typeface="Symbol" pitchFamily="18" charset="2"/>
              </a:rPr>
              <a:t>l</a:t>
            </a:r>
            <a:r>
              <a:rPr lang="en-US" sz="1600" smtClean="0"/>
              <a:t> vs Q (</a:t>
            </a:r>
          </a:p>
          <a:p>
            <a:pPr lvl="2"/>
            <a:r>
              <a:rPr lang="en-US" sz="1400" smtClean="0"/>
              <a:t>large </a:t>
            </a:r>
            <a:r>
              <a:rPr lang="en-US" sz="1400" smtClean="0">
                <a:latin typeface="Symbol" pitchFamily="18" charset="2"/>
              </a:rPr>
              <a:t>l</a:t>
            </a:r>
            <a:r>
              <a:rPr lang="en-US" sz="1400" smtClean="0"/>
              <a:t> </a:t>
            </a:r>
            <a:r>
              <a:rPr lang="en-US" sz="1400" smtClean="0">
                <a:latin typeface="Symbol" pitchFamily="18" charset="2"/>
              </a:rPr>
              <a:t>-&gt;</a:t>
            </a:r>
            <a:r>
              <a:rPr lang="en-US" sz="1400" smtClean="0"/>
              <a:t> high resolution -&gt; long times/slow motions</a:t>
            </a:r>
          </a:p>
          <a:p>
            <a:pPr lvl="2"/>
            <a:r>
              <a:rPr lang="en-US" sz="1400" smtClean="0"/>
              <a:t>large </a:t>
            </a:r>
            <a:r>
              <a:rPr lang="en-US" sz="1400" smtClean="0">
                <a:latin typeface="Symbol" pitchFamily="18" charset="2"/>
              </a:rPr>
              <a:t>l -&gt; </a:t>
            </a:r>
            <a:r>
              <a:rPr lang="en-US" sz="1400" smtClean="0"/>
              <a:t>limited Q-range, limited length scales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147050" cy="481013"/>
          </a:xfrm>
        </p:spPr>
        <p:txBody>
          <a:bodyPr/>
          <a:lstStyle/>
          <a:p>
            <a:pPr eaLnBrk="1" hangingPunct="1"/>
            <a:r>
              <a:rPr lang="en-US" smtClean="0"/>
              <a:t>The SNS Inelastic Instrument Suite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0" y="1042988"/>
            <a:ext cx="5795963" cy="4900612"/>
            <a:chOff x="345" y="654"/>
            <a:chExt cx="3651" cy="3087"/>
          </a:xfrm>
        </p:grpSpPr>
        <p:pic>
          <p:nvPicPr>
            <p:cNvPr id="13324" name="Picture 4" descr="Q_omega_Oct2004Upda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5" y="654"/>
              <a:ext cx="3651" cy="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25" name="Group 5"/>
            <p:cNvGrpSpPr>
              <a:grpSpLocks/>
            </p:cNvGrpSpPr>
            <p:nvPr/>
          </p:nvGrpSpPr>
          <p:grpSpPr bwMode="auto">
            <a:xfrm>
              <a:off x="1056" y="1038"/>
              <a:ext cx="2466" cy="2324"/>
              <a:chOff x="1056" y="1038"/>
              <a:chExt cx="2466" cy="2324"/>
            </a:xfrm>
          </p:grpSpPr>
          <p:sp>
            <p:nvSpPr>
              <p:cNvPr id="13327" name="Text Box 6"/>
              <p:cNvSpPr txBox="1">
                <a:spLocks noChangeArrowheads="1"/>
              </p:cNvSpPr>
              <p:nvPr/>
            </p:nvSpPr>
            <p:spPr bwMode="auto">
              <a:xfrm>
                <a:off x="2866" y="1038"/>
                <a:ext cx="656" cy="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110000"/>
                  </a:lnSpc>
                </a:pPr>
                <a:r>
                  <a:rPr lang="en-US" sz="1000" b="1"/>
                  <a:t>Momentum Distributions</a:t>
                </a:r>
              </a:p>
            </p:txBody>
          </p:sp>
          <p:sp>
            <p:nvSpPr>
              <p:cNvPr id="13328" name="Text Box 7"/>
              <p:cNvSpPr txBox="1">
                <a:spLocks noChangeArrowheads="1"/>
              </p:cNvSpPr>
              <p:nvPr/>
            </p:nvSpPr>
            <p:spPr bwMode="auto">
              <a:xfrm>
                <a:off x="2086" y="1222"/>
                <a:ext cx="6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Itinerant Magnets</a:t>
                </a:r>
              </a:p>
            </p:txBody>
          </p:sp>
          <p:sp>
            <p:nvSpPr>
              <p:cNvPr id="13329" name="Text Box 8"/>
              <p:cNvSpPr txBox="1">
                <a:spLocks noChangeArrowheads="1"/>
              </p:cNvSpPr>
              <p:nvPr/>
            </p:nvSpPr>
            <p:spPr bwMode="auto">
              <a:xfrm>
                <a:off x="1880" y="1418"/>
                <a:ext cx="6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Crystal </a:t>
                </a:r>
              </a:p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Fields</a:t>
                </a:r>
              </a:p>
            </p:txBody>
          </p:sp>
          <p:sp>
            <p:nvSpPr>
              <p:cNvPr id="13330" name="Text Box 9"/>
              <p:cNvSpPr txBox="1">
                <a:spLocks noChangeArrowheads="1"/>
              </p:cNvSpPr>
              <p:nvPr/>
            </p:nvSpPr>
            <p:spPr bwMode="auto">
              <a:xfrm>
                <a:off x="2284" y="1392"/>
                <a:ext cx="6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Molecular Vibrations</a:t>
                </a:r>
              </a:p>
            </p:txBody>
          </p:sp>
          <p:sp>
            <p:nvSpPr>
              <p:cNvPr id="13331" name="Text Box 10"/>
              <p:cNvSpPr txBox="1">
                <a:spLocks noChangeArrowheads="1"/>
              </p:cNvSpPr>
              <p:nvPr/>
            </p:nvSpPr>
            <p:spPr bwMode="auto">
              <a:xfrm>
                <a:off x="2264" y="1580"/>
                <a:ext cx="656" cy="2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>
                    <a:latin typeface="Helvetica" pitchFamily="34" charset="0"/>
                  </a:rPr>
                  <a:t>Lattice and Spin Excitations</a:t>
                </a:r>
              </a:p>
            </p:txBody>
          </p:sp>
          <p:sp>
            <p:nvSpPr>
              <p:cNvPr id="13332" name="Text Box 11"/>
              <p:cNvSpPr txBox="1">
                <a:spLocks noChangeArrowheads="1"/>
              </p:cNvSpPr>
              <p:nvPr/>
            </p:nvSpPr>
            <p:spPr bwMode="auto">
              <a:xfrm>
                <a:off x="1386" y="1932"/>
                <a:ext cx="536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1000" b="1"/>
                  <a:t>Small Molecule Diffusion</a:t>
                </a:r>
              </a:p>
            </p:txBody>
          </p:sp>
          <p:sp>
            <p:nvSpPr>
              <p:cNvPr id="13333" name="Text Box 12"/>
              <p:cNvSpPr txBox="1">
                <a:spLocks noChangeArrowheads="1"/>
              </p:cNvSpPr>
              <p:nvPr/>
            </p:nvSpPr>
            <p:spPr bwMode="auto">
              <a:xfrm>
                <a:off x="1118" y="2486"/>
                <a:ext cx="656" cy="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1000" b="1"/>
                  <a:t>Large Scale Motions</a:t>
                </a:r>
              </a:p>
              <a:p>
                <a:pPr algn="l" eaLnBrk="0" hangingPunct="0">
                  <a:lnSpc>
                    <a:spcPct val="90000"/>
                  </a:lnSpc>
                </a:pPr>
                <a:r>
                  <a:rPr lang="en-US" sz="1000" b="1"/>
                  <a:t>Polymers and Biological Systems</a:t>
                </a:r>
              </a:p>
            </p:txBody>
          </p:sp>
          <p:sp>
            <p:nvSpPr>
              <p:cNvPr id="13334" name="Text Box 13"/>
              <p:cNvSpPr txBox="1">
                <a:spLocks noChangeArrowheads="1"/>
              </p:cNvSpPr>
              <p:nvPr/>
            </p:nvSpPr>
            <p:spPr bwMode="auto">
              <a:xfrm>
                <a:off x="1710" y="2308"/>
                <a:ext cx="720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1000" b="1"/>
                  <a:t>Tunneling Spectroscopy</a:t>
                </a:r>
              </a:p>
            </p:txBody>
          </p:sp>
          <p:sp>
            <p:nvSpPr>
              <p:cNvPr id="13335" name="Text Box 14"/>
              <p:cNvSpPr txBox="1">
                <a:spLocks noChangeArrowheads="1"/>
              </p:cNvSpPr>
              <p:nvPr/>
            </p:nvSpPr>
            <p:spPr bwMode="auto">
              <a:xfrm>
                <a:off x="1640" y="1616"/>
                <a:ext cx="86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Electron-Phonon Interactions</a:t>
                </a:r>
              </a:p>
            </p:txBody>
          </p:sp>
          <p:sp>
            <p:nvSpPr>
              <p:cNvPr id="13336" name="Text Box 15"/>
              <p:cNvSpPr txBox="1">
                <a:spLocks noChangeArrowheads="1"/>
              </p:cNvSpPr>
              <p:nvPr/>
            </p:nvSpPr>
            <p:spPr bwMode="auto">
              <a:xfrm>
                <a:off x="2416" y="1140"/>
                <a:ext cx="6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Hydrogen Modes</a:t>
                </a:r>
              </a:p>
            </p:txBody>
          </p:sp>
          <p:sp>
            <p:nvSpPr>
              <p:cNvPr id="13337" name="Text Box 16"/>
              <p:cNvSpPr txBox="1">
                <a:spLocks noChangeArrowheads="1"/>
              </p:cNvSpPr>
              <p:nvPr/>
            </p:nvSpPr>
            <p:spPr bwMode="auto">
              <a:xfrm>
                <a:off x="1780" y="2028"/>
                <a:ext cx="656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90000"/>
                  </a:lnSpc>
                </a:pPr>
                <a:r>
                  <a:rPr lang="en-US" sz="1000" b="1"/>
                  <a:t>Molecular Reorientation</a:t>
                </a:r>
              </a:p>
            </p:txBody>
          </p:sp>
          <p:sp>
            <p:nvSpPr>
              <p:cNvPr id="13338" name="Text Box 17"/>
              <p:cNvSpPr txBox="1">
                <a:spLocks noChangeArrowheads="1"/>
              </p:cNvSpPr>
              <p:nvPr/>
            </p:nvSpPr>
            <p:spPr bwMode="auto">
              <a:xfrm>
                <a:off x="1186" y="3150"/>
                <a:ext cx="10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eaLnBrk="0" hangingPunct="0">
                  <a:lnSpc>
                    <a:spcPct val="80000"/>
                  </a:lnSpc>
                </a:pPr>
                <a:r>
                  <a:rPr lang="en-US" sz="1000" b="1"/>
                  <a:t>Ultracold Neutrons Fundamental Physics</a:t>
                </a:r>
              </a:p>
            </p:txBody>
          </p:sp>
          <p:grpSp>
            <p:nvGrpSpPr>
              <p:cNvPr id="13339" name="Group 18"/>
              <p:cNvGrpSpPr>
                <a:grpSpLocks/>
              </p:cNvGrpSpPr>
              <p:nvPr/>
            </p:nvGrpSpPr>
            <p:grpSpPr bwMode="auto">
              <a:xfrm>
                <a:off x="2626" y="2484"/>
                <a:ext cx="656" cy="354"/>
                <a:chOff x="2206" y="2796"/>
                <a:chExt cx="656" cy="354"/>
              </a:xfrm>
            </p:grpSpPr>
            <p:sp>
              <p:nvSpPr>
                <p:cNvPr id="1334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06" y="2796"/>
                  <a:ext cx="65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80000"/>
                    </a:lnSpc>
                  </a:pPr>
                  <a:r>
                    <a:rPr lang="en-US" sz="1000" b="1">
                      <a:solidFill>
                        <a:srgbClr val="0000FF"/>
                      </a:solidFill>
                    </a:rPr>
                    <a:t>Slower Motions</a:t>
                  </a:r>
                </a:p>
              </p:txBody>
            </p:sp>
            <p:sp>
              <p:nvSpPr>
                <p:cNvPr id="13344" name="Line 20"/>
                <p:cNvSpPr>
                  <a:spLocks noChangeShapeType="1"/>
                </p:cNvSpPr>
                <p:nvPr/>
              </p:nvSpPr>
              <p:spPr bwMode="auto">
                <a:xfrm>
                  <a:off x="2534" y="3000"/>
                  <a:ext cx="0" cy="15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340" name="Group 21"/>
              <p:cNvGrpSpPr>
                <a:grpSpLocks/>
              </p:cNvGrpSpPr>
              <p:nvPr/>
            </p:nvGrpSpPr>
            <p:grpSpPr bwMode="auto">
              <a:xfrm>
                <a:off x="1056" y="1296"/>
                <a:ext cx="618" cy="212"/>
                <a:chOff x="816" y="2628"/>
                <a:chExt cx="618" cy="212"/>
              </a:xfrm>
            </p:grpSpPr>
            <p:sp>
              <p:nvSpPr>
                <p:cNvPr id="13341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58" y="2628"/>
                  <a:ext cx="476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l" eaLnBrk="0" hangingPunct="0">
                    <a:lnSpc>
                      <a:spcPct val="80000"/>
                    </a:lnSpc>
                  </a:pPr>
                  <a:r>
                    <a:rPr lang="en-US" sz="1000" b="1">
                      <a:solidFill>
                        <a:srgbClr val="0000FF"/>
                      </a:solidFill>
                    </a:rPr>
                    <a:t>Larger Objects</a:t>
                  </a:r>
                </a:p>
              </p:txBody>
            </p:sp>
            <p:sp>
              <p:nvSpPr>
                <p:cNvPr id="1334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816" y="2712"/>
                  <a:ext cx="186" cy="0"/>
                </a:xfrm>
                <a:prstGeom prst="line">
                  <a:avLst/>
                </a:prstGeom>
                <a:noFill/>
                <a:ln w="9525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6" name="Text Box 24"/>
            <p:cNvSpPr txBox="1">
              <a:spLocks noChangeArrowheads="1"/>
            </p:cNvSpPr>
            <p:nvPr/>
          </p:nvSpPr>
          <p:spPr bwMode="auto">
            <a:xfrm>
              <a:off x="1730" y="2606"/>
              <a:ext cx="656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90000"/>
                </a:lnSpc>
              </a:pPr>
              <a:r>
                <a:rPr lang="en-US" sz="1000" b="1"/>
                <a:t>Glassy Dynamics</a:t>
              </a:r>
            </a:p>
          </p:txBody>
        </p:sp>
      </p:grpSp>
      <p:grpSp>
        <p:nvGrpSpPr>
          <p:cNvPr id="13316" name="Group 25"/>
          <p:cNvGrpSpPr>
            <a:grpSpLocks/>
          </p:cNvGrpSpPr>
          <p:nvPr/>
        </p:nvGrpSpPr>
        <p:grpSpPr bwMode="auto">
          <a:xfrm>
            <a:off x="5943600" y="2057400"/>
            <a:ext cx="3462338" cy="1900238"/>
            <a:chOff x="261" y="3865"/>
            <a:chExt cx="2181" cy="1197"/>
          </a:xfrm>
        </p:grpSpPr>
        <p:sp>
          <p:nvSpPr>
            <p:cNvPr id="13317" name="Text Box 26"/>
            <p:cNvSpPr txBox="1">
              <a:spLocks noChangeArrowheads="1"/>
            </p:cNvSpPr>
            <p:nvPr/>
          </p:nvSpPr>
          <p:spPr bwMode="auto">
            <a:xfrm>
              <a:off x="352" y="3865"/>
              <a:ext cx="2090" cy="1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ARCS Fermi Chopper</a:t>
              </a:r>
            </a:p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SEQUOIA Fermi Chopper</a:t>
              </a:r>
            </a:p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HYSPEC</a:t>
              </a:r>
            </a:p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Cold Neutron Chopper Spectrometer</a:t>
              </a:r>
            </a:p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Backscattering</a:t>
              </a:r>
            </a:p>
            <a:p>
              <a:pPr marL="342900" indent="-342900" algn="l" eaLnBrk="0" hangingPunct="0">
                <a:spcBef>
                  <a:spcPct val="50000"/>
                </a:spcBef>
              </a:pPr>
              <a:r>
                <a:rPr lang="en-US" sz="1400"/>
                <a:t>Neutron Spin Echo</a:t>
              </a:r>
            </a:p>
          </p:txBody>
        </p:sp>
        <p:sp>
          <p:nvSpPr>
            <p:cNvPr id="13318" name="Oval 27"/>
            <p:cNvSpPr>
              <a:spLocks noChangeArrowheads="1"/>
            </p:cNvSpPr>
            <p:nvPr/>
          </p:nvSpPr>
          <p:spPr bwMode="auto">
            <a:xfrm>
              <a:off x="261" y="3925"/>
              <a:ext cx="92" cy="78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  <p:sp>
          <p:nvSpPr>
            <p:cNvPr id="13319" name="Oval 28"/>
            <p:cNvSpPr>
              <a:spLocks noChangeArrowheads="1"/>
            </p:cNvSpPr>
            <p:nvPr/>
          </p:nvSpPr>
          <p:spPr bwMode="auto">
            <a:xfrm>
              <a:off x="261" y="4723"/>
              <a:ext cx="92" cy="78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  <p:sp>
          <p:nvSpPr>
            <p:cNvPr id="13320" name="Oval 29"/>
            <p:cNvSpPr>
              <a:spLocks noChangeArrowheads="1"/>
            </p:cNvSpPr>
            <p:nvPr/>
          </p:nvSpPr>
          <p:spPr bwMode="auto">
            <a:xfrm>
              <a:off x="261" y="4531"/>
              <a:ext cx="92" cy="78"/>
            </a:xfrm>
            <a:prstGeom prst="ellipse">
              <a:avLst/>
            </a:pr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  <p:sp>
          <p:nvSpPr>
            <p:cNvPr id="13321" name="Oval 30"/>
            <p:cNvSpPr>
              <a:spLocks noChangeArrowheads="1"/>
            </p:cNvSpPr>
            <p:nvPr/>
          </p:nvSpPr>
          <p:spPr bwMode="auto">
            <a:xfrm>
              <a:off x="261" y="4129"/>
              <a:ext cx="92" cy="7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  <p:sp>
          <p:nvSpPr>
            <p:cNvPr id="13322" name="Oval 31"/>
            <p:cNvSpPr>
              <a:spLocks noChangeArrowheads="1"/>
            </p:cNvSpPr>
            <p:nvPr/>
          </p:nvSpPr>
          <p:spPr bwMode="auto">
            <a:xfrm>
              <a:off x="261" y="4327"/>
              <a:ext cx="92" cy="78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  <p:sp>
          <p:nvSpPr>
            <p:cNvPr id="13323" name="Oval 32"/>
            <p:cNvSpPr>
              <a:spLocks noChangeArrowheads="1"/>
            </p:cNvSpPr>
            <p:nvPr/>
          </p:nvSpPr>
          <p:spPr bwMode="auto">
            <a:xfrm>
              <a:off x="261" y="4921"/>
              <a:ext cx="92" cy="78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l" eaLnBrk="0" hangingPunct="0"/>
              <a:endParaRPr lang="en-US"/>
            </a:p>
          </p:txBody>
        </p:sp>
      </p:grpSp>
      <p:sp>
        <p:nvSpPr>
          <p:cNvPr id="13347" name="Oval 35"/>
          <p:cNvSpPr>
            <a:spLocks noChangeArrowheads="1"/>
          </p:cNvSpPr>
          <p:nvPr/>
        </p:nvSpPr>
        <p:spPr bwMode="auto">
          <a:xfrm>
            <a:off x="1139825" y="2952750"/>
            <a:ext cx="2489200" cy="914400"/>
          </a:xfrm>
          <a:prstGeom prst="ellipse">
            <a:avLst/>
          </a:prstGeom>
          <a:solidFill>
            <a:srgbClr val="BF749F">
              <a:alpha val="45000"/>
            </a:srgbClr>
          </a:solidFill>
          <a:ln w="28575" algn="ctr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1212850" y="2892425"/>
            <a:ext cx="1947863" cy="2127250"/>
          </a:xfrm>
          <a:custGeom>
            <a:avLst/>
            <a:gdLst/>
            <a:ahLst/>
            <a:cxnLst>
              <a:cxn ang="0">
                <a:pos x="0" y="1340"/>
              </a:cxn>
              <a:cxn ang="0">
                <a:pos x="720" y="1340"/>
              </a:cxn>
              <a:cxn ang="0">
                <a:pos x="1227" y="833"/>
              </a:cxn>
              <a:cxn ang="0">
                <a:pos x="1227" y="0"/>
              </a:cxn>
              <a:cxn ang="0">
                <a:pos x="507" y="6"/>
              </a:cxn>
              <a:cxn ang="0">
                <a:pos x="0" y="501"/>
              </a:cxn>
              <a:cxn ang="0">
                <a:pos x="0" y="1340"/>
              </a:cxn>
            </a:cxnLst>
            <a:rect l="0" t="0" r="r" b="b"/>
            <a:pathLst>
              <a:path w="1227" h="1340">
                <a:moveTo>
                  <a:pt x="0" y="1340"/>
                </a:moveTo>
                <a:lnTo>
                  <a:pt x="720" y="1340"/>
                </a:lnTo>
                <a:lnTo>
                  <a:pt x="1227" y="833"/>
                </a:lnTo>
                <a:lnTo>
                  <a:pt x="1227" y="0"/>
                </a:lnTo>
                <a:lnTo>
                  <a:pt x="507" y="6"/>
                </a:lnTo>
                <a:lnTo>
                  <a:pt x="0" y="501"/>
                </a:lnTo>
                <a:lnTo>
                  <a:pt x="0" y="1340"/>
                </a:lnTo>
                <a:close/>
              </a:path>
            </a:pathLst>
          </a:custGeom>
          <a:solidFill>
            <a:srgbClr val="B2B2B2">
              <a:alpha val="42000"/>
            </a:srgbClr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7" grpId="0" animBg="1"/>
      <p:bldP spid="133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5010020"/>
          <p:cNvPicPr>
            <a:picLocks noChangeAspect="1" noChangeArrowheads="1"/>
          </p:cNvPicPr>
          <p:nvPr/>
        </p:nvPicPr>
        <p:blipFill>
          <a:blip r:embed="rId2"/>
          <a:srcRect l="11250"/>
          <a:stretch>
            <a:fillRect/>
          </a:stretch>
        </p:blipFill>
        <p:spPr bwMode="auto">
          <a:xfrm>
            <a:off x="0" y="3203575"/>
            <a:ext cx="4324350" cy="3654425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BaSiS - SNS Near Backscattering</a:t>
            </a:r>
            <a:br>
              <a:rPr lang="en-US" smtClean="0"/>
            </a:br>
            <a:r>
              <a:rPr lang="en-US" smtClean="0"/>
              <a:t>Spectrometer</a:t>
            </a:r>
          </a:p>
        </p:txBody>
      </p:sp>
      <p:pic>
        <p:nvPicPr>
          <p:cNvPr id="81924" name="Picture 4" descr="P1010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1963" y="690563"/>
            <a:ext cx="4872037" cy="3654425"/>
          </a:xfrm>
          <a:prstGeom prst="rect">
            <a:avLst/>
          </a:prstGeom>
          <a:noFill/>
        </p:spPr>
      </p:pic>
      <p:pic>
        <p:nvPicPr>
          <p:cNvPr id="81925" name="Picture 5" descr="P10100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2906713" cy="2179637"/>
          </a:xfrm>
          <a:prstGeom prst="rect">
            <a:avLst/>
          </a:prstGeom>
          <a:noFill/>
        </p:spPr>
      </p:pic>
      <p:pic>
        <p:nvPicPr>
          <p:cNvPr id="81926" name="Picture 6" descr="P1010056_rotat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2288" y="3829050"/>
            <a:ext cx="2271712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 – THF Clathrate Hydrate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0" y="3894138"/>
            <a:ext cx="32099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000" b="1">
                <a:solidFill>
                  <a:srgbClr val="000000"/>
                </a:solidFill>
              </a:rPr>
              <a:t>Structure II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000" b="1">
                <a:solidFill>
                  <a:srgbClr val="000000"/>
                </a:solidFill>
              </a:rPr>
              <a:t>Cubic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000" b="1">
                <a:solidFill>
                  <a:srgbClr val="000000"/>
                </a:solidFill>
              </a:rPr>
              <a:t>Large Cages 5.9 Å - 6.9 Å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000" b="1">
                <a:solidFill>
                  <a:srgbClr val="000000"/>
                </a:solidFill>
              </a:rPr>
              <a:t>Avg. radius 4.73 Å</a:t>
            </a:r>
          </a:p>
        </p:txBody>
      </p:sp>
      <p:pic>
        <p:nvPicPr>
          <p:cNvPr id="120837" name="Picture 5" descr="snap"/>
          <p:cNvPicPr>
            <a:picLocks noChangeArrowheads="1"/>
          </p:cNvPicPr>
          <p:nvPr/>
        </p:nvPicPr>
        <p:blipFill>
          <a:blip r:embed="rId2"/>
          <a:srcRect l="8321" r="8321" b="32825"/>
          <a:stretch>
            <a:fillRect/>
          </a:stretch>
        </p:blipFill>
        <p:spPr bwMode="auto">
          <a:xfrm>
            <a:off x="142875" y="1200150"/>
            <a:ext cx="319881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0838" name="Group 6"/>
          <p:cNvGrpSpPr>
            <a:grpSpLocks/>
          </p:cNvGrpSpPr>
          <p:nvPr/>
        </p:nvGrpSpPr>
        <p:grpSpPr bwMode="auto">
          <a:xfrm>
            <a:off x="3124200" y="1447800"/>
            <a:ext cx="6019800" cy="4597400"/>
            <a:chOff x="1968" y="912"/>
            <a:chExt cx="3792" cy="2896"/>
          </a:xfrm>
        </p:grpSpPr>
        <p:pic>
          <p:nvPicPr>
            <p:cNvPr id="120839" name="Picture 7" descr="clathrat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8" y="912"/>
              <a:ext cx="3792" cy="2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40" name="Rectangle 8"/>
            <p:cNvSpPr>
              <a:spLocks noChangeArrowheads="1"/>
            </p:cNvSpPr>
            <p:nvPr/>
          </p:nvSpPr>
          <p:spPr bwMode="auto">
            <a:xfrm>
              <a:off x="5184" y="3312"/>
              <a:ext cx="384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Rectangle 9"/>
            <p:cNvSpPr>
              <a:spLocks noChangeArrowheads="1"/>
            </p:cNvSpPr>
            <p:nvPr/>
          </p:nvSpPr>
          <p:spPr bwMode="auto">
            <a:xfrm>
              <a:off x="5592" y="3390"/>
              <a:ext cx="168" cy="3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Elastic Scan (Fixed Window Scan)</a:t>
            </a:r>
          </a:p>
        </p:txBody>
      </p:sp>
      <p:pic>
        <p:nvPicPr>
          <p:cNvPr id="121860" name="Picture 4" descr="ElasticScanHF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413" y="957263"/>
            <a:ext cx="6856412" cy="548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1" name="Line 5"/>
          <p:cNvSpPr>
            <a:spLocks noChangeShapeType="1"/>
          </p:cNvSpPr>
          <p:nvPr/>
        </p:nvSpPr>
        <p:spPr bwMode="auto">
          <a:xfrm>
            <a:off x="6891338" y="1893888"/>
            <a:ext cx="0" cy="1958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6032500" y="1524000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T</a:t>
            </a:r>
            <a:r>
              <a:rPr lang="en-US" sz="1600" baseline="-25000">
                <a:solidFill>
                  <a:srgbClr val="FF0000"/>
                </a:solidFill>
              </a:rPr>
              <a:t>M</a:t>
            </a:r>
            <a:r>
              <a:rPr lang="en-US" sz="1600">
                <a:solidFill>
                  <a:srgbClr val="FF0000"/>
                </a:solidFill>
              </a:rPr>
              <a:t> = 277 K</a:t>
            </a:r>
          </a:p>
        </p:txBody>
      </p:sp>
      <p:sp>
        <p:nvSpPr>
          <p:cNvPr id="121863" name="Line 7"/>
          <p:cNvSpPr>
            <a:spLocks noChangeShapeType="1"/>
          </p:cNvSpPr>
          <p:nvPr/>
        </p:nvSpPr>
        <p:spPr bwMode="auto">
          <a:xfrm>
            <a:off x="3863975" y="2090738"/>
            <a:ext cx="0" cy="1631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3092450" y="1503363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FF0000"/>
                </a:solidFill>
              </a:rPr>
              <a:t>Motions Too Fast for HFBS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986837" cy="481012"/>
          </a:xfrm>
        </p:spPr>
        <p:txBody>
          <a:bodyPr/>
          <a:lstStyle/>
          <a:p>
            <a:r>
              <a:rPr lang="en-US" smtClean="0"/>
              <a:t>Restricted Diffusion – Tethered Molecules</a:t>
            </a:r>
          </a:p>
        </p:txBody>
      </p:sp>
      <p:graphicFrame>
        <p:nvGraphicFramePr>
          <p:cNvPr id="110595" name="Group 3"/>
          <p:cNvGraphicFramePr>
            <a:graphicFrameLocks noGrp="1"/>
          </p:cNvGraphicFramePr>
          <p:nvPr>
            <p:ph sz="half" idx="1"/>
          </p:nvPr>
        </p:nvGraphicFramePr>
        <p:xfrm>
          <a:off x="4854575" y="2119313"/>
          <a:ext cx="3810000" cy="2243137"/>
        </p:xfrm>
        <a:graphic>
          <a:graphicData uri="http://schemas.openxmlformats.org/drawingml/2006/table">
            <a:tbl>
              <a:tblPr/>
              <a:tblGrid>
                <a:gridCol w="1649413"/>
                <a:gridCol w="2160587"/>
              </a:tblGrid>
              <a:tr h="623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Pore Radius (nm)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Coverage (molecules/nm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1.63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0.85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1.04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2.96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0.60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0.75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1673E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1.61 (saturation)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0612" name="Group 20"/>
          <p:cNvGrpSpPr>
            <a:grpSpLocks/>
          </p:cNvGrpSpPr>
          <p:nvPr/>
        </p:nvGrpSpPr>
        <p:grpSpPr bwMode="auto">
          <a:xfrm>
            <a:off x="165100" y="793750"/>
            <a:ext cx="4371975" cy="4124325"/>
            <a:chOff x="97" y="610"/>
            <a:chExt cx="2754" cy="2598"/>
          </a:xfrm>
        </p:grpSpPr>
        <p:pic>
          <p:nvPicPr>
            <p:cNvPr id="110613" name="Picture 21" descr="MCM(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7" y="610"/>
              <a:ext cx="2754" cy="2007"/>
            </a:xfrm>
            <a:prstGeom prst="rect">
              <a:avLst/>
            </a:prstGeom>
            <a:noFill/>
          </p:spPr>
        </p:pic>
        <p:sp>
          <p:nvSpPr>
            <p:cNvPr id="110614" name="Text Box 22"/>
            <p:cNvSpPr txBox="1">
              <a:spLocks noChangeArrowheads="1"/>
            </p:cNvSpPr>
            <p:nvPr/>
          </p:nvSpPr>
          <p:spPr bwMode="auto">
            <a:xfrm>
              <a:off x="274" y="2804"/>
              <a:ext cx="24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1"/>
                <a:t>MCM-41 (2.9 nm pore diameter) high DPP coverage</a:t>
              </a:r>
            </a:p>
          </p:txBody>
        </p:sp>
      </p:grpSp>
      <p:sp>
        <p:nvSpPr>
          <p:cNvPr id="110615" name="Text Box 23"/>
          <p:cNvSpPr txBox="1">
            <a:spLocks noChangeArrowheads="1"/>
          </p:cNvSpPr>
          <p:nvPr/>
        </p:nvSpPr>
        <p:spPr bwMode="auto">
          <a:xfrm>
            <a:off x="4806950" y="873125"/>
            <a:ext cx="3962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/>
              <a:t>Samples – typical 0.7 g 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/>
              <a:t>240 K &lt; T &lt; 340 K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b="1"/>
              <a:t>Simple Fit – Lorentzian + </a:t>
            </a:r>
            <a:r>
              <a:rPr lang="en-US" b="1">
                <a:latin typeface="Symbol" pitchFamily="18" charset="2"/>
              </a:rPr>
              <a:t>d</a:t>
            </a:r>
          </a:p>
        </p:txBody>
      </p:sp>
      <p:pic>
        <p:nvPicPr>
          <p:cNvPr id="110616" name="25_3OH-5BDM_01,02,06,08,10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86413" y="4505325"/>
            <a:ext cx="2155825" cy="1690688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06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06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616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61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8" y="39688"/>
            <a:ext cx="7062787" cy="1647825"/>
          </a:xfrm>
        </p:spPr>
        <p:txBody>
          <a:bodyPr/>
          <a:lstStyle/>
          <a:p>
            <a:r>
              <a:rPr lang="en-US" smtClean="0"/>
              <a:t>What if I don’t have Molecular Dynamics or other Theory? Simple Analytical Model – e.g. Diffusion in a Sphere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924050" y="6264275"/>
            <a:ext cx="5429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Volino and Dianoux, Mol. Phys. </a:t>
            </a:r>
            <a:r>
              <a:rPr lang="en-US" b="1"/>
              <a:t>41</a:t>
            </a:r>
            <a:r>
              <a:rPr lang="en-US"/>
              <a:t>, 271-279 (1980).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342900" y="2901950"/>
          <a:ext cx="8621713" cy="1770063"/>
        </p:xfrm>
        <a:graphic>
          <a:graphicData uri="http://schemas.openxmlformats.org/presentationml/2006/ole">
            <p:oleObj spid="_x0000_s108549" name="Equation" r:id="rId3" imgW="4457520" imgH="914400" progId="Equation.3">
              <p:embed/>
            </p:oleObj>
          </a:graphicData>
        </a:graphic>
      </p:graphicFrame>
      <p:grpSp>
        <p:nvGrpSpPr>
          <p:cNvPr id="108562" name="Group 18"/>
          <p:cNvGrpSpPr>
            <a:grpSpLocks/>
          </p:cNvGrpSpPr>
          <p:nvPr/>
        </p:nvGrpSpPr>
        <p:grpSpPr bwMode="auto">
          <a:xfrm>
            <a:off x="7075488" y="301625"/>
            <a:ext cx="1909762" cy="2295525"/>
            <a:chOff x="3850" y="0"/>
            <a:chExt cx="1203" cy="1446"/>
          </a:xfrm>
        </p:grpSpPr>
        <p:sp>
          <p:nvSpPr>
            <p:cNvPr id="108551" name="Oval 7"/>
            <p:cNvSpPr>
              <a:spLocks noChangeArrowheads="1"/>
            </p:cNvSpPr>
            <p:nvPr/>
          </p:nvSpPr>
          <p:spPr bwMode="auto">
            <a:xfrm>
              <a:off x="3851" y="244"/>
              <a:ext cx="1202" cy="120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554" name="Group 10"/>
            <p:cNvGrpSpPr>
              <a:grpSpLocks/>
            </p:cNvGrpSpPr>
            <p:nvPr/>
          </p:nvGrpSpPr>
          <p:grpSpPr bwMode="auto">
            <a:xfrm>
              <a:off x="4219" y="626"/>
              <a:ext cx="370" cy="175"/>
              <a:chOff x="4019" y="808"/>
              <a:chExt cx="370" cy="175"/>
            </a:xfrm>
          </p:grpSpPr>
          <p:sp>
            <p:nvSpPr>
              <p:cNvPr id="108553" name="Line 9"/>
              <p:cNvSpPr>
                <a:spLocks noChangeShapeType="1"/>
              </p:cNvSpPr>
              <p:nvPr/>
            </p:nvSpPr>
            <p:spPr bwMode="auto">
              <a:xfrm flipV="1">
                <a:off x="4076" y="808"/>
                <a:ext cx="313" cy="1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552" name="Oval 8"/>
              <p:cNvSpPr>
                <a:spLocks noChangeArrowheads="1"/>
              </p:cNvSpPr>
              <p:nvPr/>
            </p:nvSpPr>
            <p:spPr bwMode="auto">
              <a:xfrm>
                <a:off x="4019" y="864"/>
                <a:ext cx="119" cy="119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8555" name="Line 11"/>
            <p:cNvSpPr>
              <a:spLocks noChangeShapeType="1"/>
            </p:cNvSpPr>
            <p:nvPr/>
          </p:nvSpPr>
          <p:spPr bwMode="auto">
            <a:xfrm>
              <a:off x="3851" y="53"/>
              <a:ext cx="0" cy="1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6" name="Line 12"/>
            <p:cNvSpPr>
              <a:spLocks noChangeShapeType="1"/>
            </p:cNvSpPr>
            <p:nvPr/>
          </p:nvSpPr>
          <p:spPr bwMode="auto">
            <a:xfrm>
              <a:off x="5053" y="53"/>
              <a:ext cx="0" cy="1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7" name="Line 13"/>
            <p:cNvSpPr>
              <a:spLocks noChangeShapeType="1"/>
            </p:cNvSpPr>
            <p:nvPr/>
          </p:nvSpPr>
          <p:spPr bwMode="auto">
            <a:xfrm>
              <a:off x="3850" y="194"/>
              <a:ext cx="12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58" name="Text Box 14"/>
            <p:cNvSpPr txBox="1">
              <a:spLocks noChangeArrowheads="1"/>
            </p:cNvSpPr>
            <p:nvPr/>
          </p:nvSpPr>
          <p:spPr bwMode="auto">
            <a:xfrm>
              <a:off x="4342" y="0"/>
              <a:ext cx="244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2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  <a:r>
                <a:rPr lang="en-US" i="1"/>
                <a:t>r</a:t>
              </a:r>
            </a:p>
          </p:txBody>
        </p:sp>
      </p:grp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59" name="Object 15"/>
          <p:cNvGraphicFramePr>
            <a:graphicFrameLocks noChangeAspect="1"/>
          </p:cNvGraphicFramePr>
          <p:nvPr/>
        </p:nvGraphicFramePr>
        <p:xfrm>
          <a:off x="3551238" y="4478338"/>
          <a:ext cx="2460625" cy="995362"/>
        </p:xfrm>
        <a:graphic>
          <a:graphicData uri="http://schemas.openxmlformats.org/presentationml/2006/ole">
            <p:oleObj spid="_x0000_s108559" name="Equation" r:id="rId4" imgW="1244600" imgH="508000" progId="Equation.3">
              <p:embed/>
            </p:oleObj>
          </a:graphicData>
        </a:graphic>
      </p:graphicFrame>
      <p:sp>
        <p:nvSpPr>
          <p:cNvPr id="108561" name="Text Box 17"/>
          <p:cNvSpPr txBox="1">
            <a:spLocks noChangeArrowheads="1"/>
          </p:cNvSpPr>
          <p:nvPr/>
        </p:nvSpPr>
        <p:spPr bwMode="auto">
          <a:xfrm>
            <a:off x="2482850" y="4746625"/>
            <a:ext cx="9445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 sz="2400"/>
              <a:t>EISF: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 over H-atoms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3128963" y="1309688"/>
            <a:ext cx="83820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DPP</a:t>
            </a:r>
          </a:p>
        </p:txBody>
      </p:sp>
      <p:grpSp>
        <p:nvGrpSpPr>
          <p:cNvPr id="112688" name="Group 48"/>
          <p:cNvGrpSpPr>
            <a:grpSpLocks/>
          </p:cNvGrpSpPr>
          <p:nvPr/>
        </p:nvGrpSpPr>
        <p:grpSpPr bwMode="auto">
          <a:xfrm>
            <a:off x="255588" y="1063625"/>
            <a:ext cx="2719387" cy="1495425"/>
            <a:chOff x="1716" y="1596"/>
            <a:chExt cx="1713" cy="942"/>
          </a:xfrm>
        </p:grpSpPr>
        <p:grpSp>
          <p:nvGrpSpPr>
            <p:cNvPr id="112689" name="Group 49"/>
            <p:cNvGrpSpPr>
              <a:grpSpLocks/>
            </p:cNvGrpSpPr>
            <p:nvPr/>
          </p:nvGrpSpPr>
          <p:grpSpPr bwMode="auto">
            <a:xfrm>
              <a:off x="1716" y="1719"/>
              <a:ext cx="1713" cy="819"/>
              <a:chOff x="3246" y="549"/>
              <a:chExt cx="1713" cy="819"/>
            </a:xfrm>
          </p:grpSpPr>
          <p:grpSp>
            <p:nvGrpSpPr>
              <p:cNvPr id="112690" name="Group 50"/>
              <p:cNvGrpSpPr>
                <a:grpSpLocks/>
              </p:cNvGrpSpPr>
              <p:nvPr/>
            </p:nvGrpSpPr>
            <p:grpSpPr bwMode="auto">
              <a:xfrm>
                <a:off x="3246" y="786"/>
                <a:ext cx="114" cy="582"/>
                <a:chOff x="3318" y="696"/>
                <a:chExt cx="114" cy="582"/>
              </a:xfrm>
            </p:grpSpPr>
            <p:sp>
              <p:nvSpPr>
                <p:cNvPr id="112691" name="Line 51"/>
                <p:cNvSpPr>
                  <a:spLocks noChangeShapeType="1"/>
                </p:cNvSpPr>
                <p:nvPr/>
              </p:nvSpPr>
              <p:spPr bwMode="auto">
                <a:xfrm>
                  <a:off x="3432" y="696"/>
                  <a:ext cx="0" cy="3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3318" y="696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3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3318" y="864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694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3318" y="1044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695" name="Line 55"/>
              <p:cNvSpPr>
                <a:spLocks noChangeShapeType="1"/>
              </p:cNvSpPr>
              <p:nvPr/>
            </p:nvSpPr>
            <p:spPr bwMode="auto">
              <a:xfrm>
                <a:off x="3372" y="990"/>
                <a:ext cx="1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6" name="Text Box 56"/>
              <p:cNvSpPr txBox="1">
                <a:spLocks noChangeArrowheads="1"/>
              </p:cNvSpPr>
              <p:nvPr/>
            </p:nvSpPr>
            <p:spPr bwMode="auto">
              <a:xfrm>
                <a:off x="3446" y="884"/>
                <a:ext cx="237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/>
                  <a:t>Si</a:t>
                </a:r>
              </a:p>
            </p:txBody>
          </p:sp>
          <p:sp>
            <p:nvSpPr>
              <p:cNvPr id="112697" name="Line 57"/>
              <p:cNvSpPr>
                <a:spLocks noChangeShapeType="1"/>
              </p:cNvSpPr>
              <p:nvPr/>
            </p:nvSpPr>
            <p:spPr bwMode="auto">
              <a:xfrm>
                <a:off x="3630" y="990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98" name="Text Box 58"/>
              <p:cNvSpPr txBox="1">
                <a:spLocks noChangeArrowheads="1"/>
              </p:cNvSpPr>
              <p:nvPr/>
            </p:nvSpPr>
            <p:spPr bwMode="auto">
              <a:xfrm>
                <a:off x="3672" y="881"/>
                <a:ext cx="216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/>
                  <a:t>O</a:t>
                </a:r>
              </a:p>
            </p:txBody>
          </p:sp>
          <p:sp>
            <p:nvSpPr>
              <p:cNvPr id="112699" name="Line 59"/>
              <p:cNvSpPr>
                <a:spLocks noChangeShapeType="1"/>
              </p:cNvSpPr>
              <p:nvPr/>
            </p:nvSpPr>
            <p:spPr bwMode="auto">
              <a:xfrm>
                <a:off x="3840" y="987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700" name="Group 60"/>
              <p:cNvGrpSpPr>
                <a:grpSpLocks/>
              </p:cNvGrpSpPr>
              <p:nvPr/>
            </p:nvGrpSpPr>
            <p:grpSpPr bwMode="auto">
              <a:xfrm>
                <a:off x="3954" y="852"/>
                <a:ext cx="312" cy="270"/>
                <a:chOff x="4104" y="726"/>
                <a:chExt cx="312" cy="270"/>
              </a:xfrm>
            </p:grpSpPr>
            <p:sp>
              <p:nvSpPr>
                <p:cNvPr id="112701" name="AutoShape 61"/>
                <p:cNvSpPr>
                  <a:spLocks noChangeArrowheads="1"/>
                </p:cNvSpPr>
                <p:nvPr/>
              </p:nvSpPr>
              <p:spPr bwMode="auto">
                <a:xfrm>
                  <a:off x="4104" y="726"/>
                  <a:ext cx="312" cy="270"/>
                </a:xfrm>
                <a:prstGeom prst="hexagon">
                  <a:avLst>
                    <a:gd name="adj" fmla="val 28889"/>
                    <a:gd name="vf" fmla="val 115470"/>
                  </a:avLst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02" name="Line 62"/>
                <p:cNvSpPr>
                  <a:spLocks noChangeShapeType="1"/>
                </p:cNvSpPr>
                <p:nvPr/>
              </p:nvSpPr>
              <p:spPr bwMode="auto">
                <a:xfrm rot="18318701" flipV="1">
                  <a:off x="4111" y="805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3" name="Line 63"/>
                <p:cNvSpPr>
                  <a:spLocks noChangeShapeType="1"/>
                </p:cNvSpPr>
                <p:nvPr/>
              </p:nvSpPr>
              <p:spPr bwMode="auto">
                <a:xfrm rot="14857976" flipV="1">
                  <a:off x="4288" y="799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04" name="Line 64"/>
                <p:cNvSpPr>
                  <a:spLocks noChangeShapeType="1"/>
                </p:cNvSpPr>
                <p:nvPr/>
              </p:nvSpPr>
              <p:spPr bwMode="auto">
                <a:xfrm rot="396161" flipV="1">
                  <a:off x="4207" y="961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05" name="Line 65"/>
              <p:cNvSpPr>
                <a:spLocks noChangeShapeType="1"/>
              </p:cNvSpPr>
              <p:nvPr/>
            </p:nvSpPr>
            <p:spPr bwMode="auto">
              <a:xfrm>
                <a:off x="4275" y="987"/>
                <a:ext cx="9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706" name="Group 66"/>
              <p:cNvGrpSpPr>
                <a:grpSpLocks/>
              </p:cNvGrpSpPr>
              <p:nvPr/>
            </p:nvGrpSpPr>
            <p:grpSpPr bwMode="auto">
              <a:xfrm>
                <a:off x="4395" y="549"/>
                <a:ext cx="564" cy="394"/>
                <a:chOff x="4623" y="399"/>
                <a:chExt cx="564" cy="394"/>
              </a:xfrm>
            </p:grpSpPr>
            <p:grpSp>
              <p:nvGrpSpPr>
                <p:cNvPr id="112707" name="Group 67"/>
                <p:cNvGrpSpPr>
                  <a:grpSpLocks/>
                </p:cNvGrpSpPr>
                <p:nvPr/>
              </p:nvGrpSpPr>
              <p:grpSpPr bwMode="auto">
                <a:xfrm flipV="1">
                  <a:off x="4875" y="399"/>
                  <a:ext cx="312" cy="270"/>
                  <a:chOff x="4104" y="726"/>
                  <a:chExt cx="312" cy="270"/>
                </a:xfrm>
              </p:grpSpPr>
              <p:sp>
                <p:nvSpPr>
                  <p:cNvPr id="112708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726"/>
                    <a:ext cx="312" cy="270"/>
                  </a:xfrm>
                  <a:prstGeom prst="hexagon">
                    <a:avLst>
                      <a:gd name="adj" fmla="val 28889"/>
                      <a:gd name="vf" fmla="val 115470"/>
                    </a:avLst>
                  </a:prstGeom>
                  <a:noFill/>
                  <a:ln w="1905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709" name="Line 69"/>
                  <p:cNvSpPr>
                    <a:spLocks noChangeShapeType="1"/>
                  </p:cNvSpPr>
                  <p:nvPr/>
                </p:nvSpPr>
                <p:spPr bwMode="auto">
                  <a:xfrm rot="18318701" flipV="1">
                    <a:off x="4111" y="805"/>
                    <a:ext cx="111" cy="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0" name="Line 70"/>
                  <p:cNvSpPr>
                    <a:spLocks noChangeShapeType="1"/>
                  </p:cNvSpPr>
                  <p:nvPr/>
                </p:nvSpPr>
                <p:spPr bwMode="auto">
                  <a:xfrm rot="14857976" flipV="1">
                    <a:off x="4288" y="799"/>
                    <a:ext cx="111" cy="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711" name="Line 71"/>
                  <p:cNvSpPr>
                    <a:spLocks noChangeShapeType="1"/>
                  </p:cNvSpPr>
                  <p:nvPr/>
                </p:nvSpPr>
                <p:spPr bwMode="auto">
                  <a:xfrm rot="396161" flipV="1">
                    <a:off x="4207" y="961"/>
                    <a:ext cx="111" cy="1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2712" name="Line 72"/>
                <p:cNvSpPr>
                  <a:spLocks noChangeShapeType="1"/>
                </p:cNvSpPr>
                <p:nvPr/>
              </p:nvSpPr>
              <p:spPr bwMode="auto">
                <a:xfrm rot="-2485665">
                  <a:off x="4623" y="792"/>
                  <a:ext cx="13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3" name="Line 73"/>
                <p:cNvSpPr>
                  <a:spLocks noChangeShapeType="1"/>
                </p:cNvSpPr>
                <p:nvPr/>
              </p:nvSpPr>
              <p:spPr bwMode="auto">
                <a:xfrm>
                  <a:off x="4731" y="750"/>
                  <a:ext cx="13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4" name="Line 74"/>
                <p:cNvSpPr>
                  <a:spLocks noChangeShapeType="1"/>
                </p:cNvSpPr>
                <p:nvPr/>
              </p:nvSpPr>
              <p:spPr bwMode="auto">
                <a:xfrm rot="-2485665">
                  <a:off x="4845" y="708"/>
                  <a:ext cx="132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2715" name="Group 75"/>
              <p:cNvGrpSpPr>
                <a:grpSpLocks/>
              </p:cNvGrpSpPr>
              <p:nvPr/>
            </p:nvGrpSpPr>
            <p:grpSpPr bwMode="auto">
              <a:xfrm>
                <a:off x="3246" y="786"/>
                <a:ext cx="114" cy="582"/>
                <a:chOff x="3318" y="696"/>
                <a:chExt cx="114" cy="582"/>
              </a:xfrm>
            </p:grpSpPr>
            <p:sp>
              <p:nvSpPr>
                <p:cNvPr id="112716" name="Line 76"/>
                <p:cNvSpPr>
                  <a:spLocks noChangeShapeType="1"/>
                </p:cNvSpPr>
                <p:nvPr/>
              </p:nvSpPr>
              <p:spPr bwMode="auto">
                <a:xfrm>
                  <a:off x="3432" y="696"/>
                  <a:ext cx="0" cy="35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7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3318" y="696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8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3318" y="864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19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3318" y="1044"/>
                  <a:ext cx="114" cy="23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20" name="Line 80"/>
              <p:cNvSpPr>
                <a:spLocks noChangeShapeType="1"/>
              </p:cNvSpPr>
              <p:nvPr/>
            </p:nvSpPr>
            <p:spPr bwMode="auto">
              <a:xfrm>
                <a:off x="3372" y="990"/>
                <a:ext cx="1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1" name="Text Box 81"/>
              <p:cNvSpPr txBox="1">
                <a:spLocks noChangeArrowheads="1"/>
              </p:cNvSpPr>
              <p:nvPr/>
            </p:nvSpPr>
            <p:spPr bwMode="auto">
              <a:xfrm>
                <a:off x="3446" y="884"/>
                <a:ext cx="237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/>
                  <a:t>Si</a:t>
                </a:r>
              </a:p>
            </p:txBody>
          </p:sp>
          <p:sp>
            <p:nvSpPr>
              <p:cNvPr id="112722" name="Line 82"/>
              <p:cNvSpPr>
                <a:spLocks noChangeShapeType="1"/>
              </p:cNvSpPr>
              <p:nvPr/>
            </p:nvSpPr>
            <p:spPr bwMode="auto">
              <a:xfrm>
                <a:off x="3630" y="990"/>
                <a:ext cx="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3" name="Text Box 83"/>
              <p:cNvSpPr txBox="1">
                <a:spLocks noChangeArrowheads="1"/>
              </p:cNvSpPr>
              <p:nvPr/>
            </p:nvSpPr>
            <p:spPr bwMode="auto">
              <a:xfrm>
                <a:off x="3672" y="881"/>
                <a:ext cx="216" cy="212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600" b="1"/>
                  <a:t>O</a:t>
                </a:r>
              </a:p>
            </p:txBody>
          </p:sp>
          <p:sp>
            <p:nvSpPr>
              <p:cNvPr id="112724" name="Line 84"/>
              <p:cNvSpPr>
                <a:spLocks noChangeShapeType="1"/>
              </p:cNvSpPr>
              <p:nvPr/>
            </p:nvSpPr>
            <p:spPr bwMode="auto">
              <a:xfrm>
                <a:off x="3840" y="987"/>
                <a:ext cx="11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2725" name="Group 85"/>
              <p:cNvGrpSpPr>
                <a:grpSpLocks/>
              </p:cNvGrpSpPr>
              <p:nvPr/>
            </p:nvGrpSpPr>
            <p:grpSpPr bwMode="auto">
              <a:xfrm>
                <a:off x="3954" y="852"/>
                <a:ext cx="312" cy="270"/>
                <a:chOff x="4104" y="726"/>
                <a:chExt cx="312" cy="270"/>
              </a:xfrm>
            </p:grpSpPr>
            <p:sp>
              <p:nvSpPr>
                <p:cNvPr id="112726" name="AutoShape 86"/>
                <p:cNvSpPr>
                  <a:spLocks noChangeArrowheads="1"/>
                </p:cNvSpPr>
                <p:nvPr/>
              </p:nvSpPr>
              <p:spPr bwMode="auto">
                <a:xfrm>
                  <a:off x="4104" y="726"/>
                  <a:ext cx="312" cy="270"/>
                </a:xfrm>
                <a:prstGeom prst="hexagon">
                  <a:avLst>
                    <a:gd name="adj" fmla="val 28889"/>
                    <a:gd name="vf" fmla="val 115470"/>
                  </a:avLst>
                </a:prstGeom>
                <a:noFill/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27" name="Line 87"/>
                <p:cNvSpPr>
                  <a:spLocks noChangeShapeType="1"/>
                </p:cNvSpPr>
                <p:nvPr/>
              </p:nvSpPr>
              <p:spPr bwMode="auto">
                <a:xfrm rot="18318701" flipV="1">
                  <a:off x="4111" y="805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8" name="Line 88"/>
                <p:cNvSpPr>
                  <a:spLocks noChangeShapeType="1"/>
                </p:cNvSpPr>
                <p:nvPr/>
              </p:nvSpPr>
              <p:spPr bwMode="auto">
                <a:xfrm rot="14857976" flipV="1">
                  <a:off x="4288" y="799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29" name="Line 89"/>
                <p:cNvSpPr>
                  <a:spLocks noChangeShapeType="1"/>
                </p:cNvSpPr>
                <p:nvPr/>
              </p:nvSpPr>
              <p:spPr bwMode="auto">
                <a:xfrm rot="396161" flipV="1">
                  <a:off x="4207" y="961"/>
                  <a:ext cx="111" cy="1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30" name="Line 90"/>
              <p:cNvSpPr>
                <a:spLocks noChangeShapeType="1"/>
              </p:cNvSpPr>
              <p:nvPr/>
            </p:nvSpPr>
            <p:spPr bwMode="auto">
              <a:xfrm>
                <a:off x="4275" y="987"/>
                <a:ext cx="13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31" name="Line 91"/>
            <p:cNvSpPr>
              <a:spLocks noChangeShapeType="1"/>
            </p:cNvSpPr>
            <p:nvPr/>
          </p:nvSpPr>
          <p:spPr bwMode="auto">
            <a:xfrm flipV="1">
              <a:off x="2244" y="169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2" name="Line 92"/>
            <p:cNvSpPr>
              <a:spLocks noChangeShapeType="1"/>
            </p:cNvSpPr>
            <p:nvPr/>
          </p:nvSpPr>
          <p:spPr bwMode="auto">
            <a:xfrm flipV="1">
              <a:off x="2976" y="169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3" name="Line 93"/>
            <p:cNvSpPr>
              <a:spLocks noChangeShapeType="1"/>
            </p:cNvSpPr>
            <p:nvPr/>
          </p:nvSpPr>
          <p:spPr bwMode="auto">
            <a:xfrm>
              <a:off x="2244" y="1848"/>
              <a:ext cx="7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34" name="Text Box 94"/>
            <p:cNvSpPr txBox="1">
              <a:spLocks noChangeArrowheads="1"/>
            </p:cNvSpPr>
            <p:nvPr/>
          </p:nvSpPr>
          <p:spPr bwMode="auto">
            <a:xfrm>
              <a:off x="2382" y="1596"/>
              <a:ext cx="462" cy="25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i="1">
                  <a:latin typeface="Times New Roman" pitchFamily="18" charset="0"/>
                </a:rPr>
                <a:t>l</a:t>
              </a:r>
              <a:r>
                <a:rPr lang="en-US" sz="2000" b="1" i="1" baseline="-25000">
                  <a:latin typeface="Times New Roman" pitchFamily="18" charset="0"/>
                </a:rPr>
                <a:t>i</a:t>
              </a:r>
              <a:endParaRPr lang="en-US" sz="2000" b="1" i="1">
                <a:latin typeface="Times New Roman" pitchFamily="18" charset="0"/>
              </a:endParaRPr>
            </a:p>
          </p:txBody>
        </p:sp>
      </p:grpSp>
      <p:sp>
        <p:nvSpPr>
          <p:cNvPr id="112736" name="Rectangle 96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2735" name="Object 95"/>
          <p:cNvGraphicFramePr>
            <a:graphicFrameLocks noChangeAspect="1"/>
          </p:cNvGraphicFramePr>
          <p:nvPr/>
        </p:nvGraphicFramePr>
        <p:xfrm>
          <a:off x="2108200" y="2238375"/>
          <a:ext cx="4594225" cy="1065213"/>
        </p:xfrm>
        <a:graphic>
          <a:graphicData uri="http://schemas.openxmlformats.org/presentationml/2006/ole">
            <p:oleObj spid="_x0000_s112735" name="Equation" r:id="rId3" imgW="1879560" imgH="431640" progId="Equation.3">
              <p:embed/>
            </p:oleObj>
          </a:graphicData>
        </a:graphic>
      </p:graphicFrame>
      <p:graphicFrame>
        <p:nvGraphicFramePr>
          <p:cNvPr id="112737" name="Object 97"/>
          <p:cNvGraphicFramePr>
            <a:graphicFrameLocks noChangeAspect="1"/>
          </p:cNvGraphicFramePr>
          <p:nvPr/>
        </p:nvGraphicFramePr>
        <p:xfrm>
          <a:off x="1485900" y="3302000"/>
          <a:ext cx="6234113" cy="1117600"/>
        </p:xfrm>
        <a:graphic>
          <a:graphicData uri="http://schemas.openxmlformats.org/presentationml/2006/ole">
            <p:oleObj spid="_x0000_s112737" name="Equation" r:id="rId4" imgW="2831760" imgH="507960" progId="Equation.3">
              <p:embed/>
            </p:oleObj>
          </a:graphicData>
        </a:graphic>
      </p:graphicFrame>
      <p:graphicFrame>
        <p:nvGraphicFramePr>
          <p:cNvPr id="112738" name="Object 98"/>
          <p:cNvGraphicFramePr>
            <a:graphicFrameLocks noChangeAspect="1"/>
          </p:cNvGraphicFramePr>
          <p:nvPr/>
        </p:nvGraphicFramePr>
        <p:xfrm>
          <a:off x="4511675" y="1130300"/>
          <a:ext cx="2497138" cy="1047750"/>
        </p:xfrm>
        <a:graphic>
          <a:graphicData uri="http://schemas.openxmlformats.org/presentationml/2006/ole">
            <p:oleObj spid="_x0000_s112738" name="Equation" r:id="rId5" imgW="1028520" imgH="431640" progId="Equation.3">
              <p:embed/>
            </p:oleObj>
          </a:graphicData>
        </a:graphic>
      </p:graphicFrame>
      <p:graphicFrame>
        <p:nvGraphicFramePr>
          <p:cNvPr id="112739" name="Object 99"/>
          <p:cNvGraphicFramePr>
            <a:graphicFrameLocks noChangeAspect="1"/>
          </p:cNvGraphicFramePr>
          <p:nvPr/>
        </p:nvGraphicFramePr>
        <p:xfrm>
          <a:off x="1533525" y="5026025"/>
          <a:ext cx="6156325" cy="487363"/>
        </p:xfrm>
        <a:graphic>
          <a:graphicData uri="http://schemas.openxmlformats.org/presentationml/2006/ole">
            <p:oleObj spid="_x0000_s112739" name="Equation" r:id="rId6" imgW="2743200" imgH="215640" progId="Equation.3">
              <p:embed/>
            </p:oleObj>
          </a:graphicData>
        </a:graphic>
      </p:graphicFrame>
      <p:graphicFrame>
        <p:nvGraphicFramePr>
          <p:cNvPr id="112740" name="Object 100"/>
          <p:cNvGraphicFramePr>
            <a:graphicFrameLocks noChangeAspect="1"/>
          </p:cNvGraphicFramePr>
          <p:nvPr/>
        </p:nvGraphicFramePr>
        <p:xfrm>
          <a:off x="3468688" y="5884863"/>
          <a:ext cx="2282825" cy="473075"/>
        </p:xfrm>
        <a:graphic>
          <a:graphicData uri="http://schemas.openxmlformats.org/presentationml/2006/ole">
            <p:oleObj spid="_x0000_s112740" name="Equation" r:id="rId7" imgW="1041120" imgH="215640" progId="Equation.3">
              <p:embed/>
            </p:oleObj>
          </a:graphicData>
        </a:graphic>
      </p:graphicFrame>
      <p:sp>
        <p:nvSpPr>
          <p:cNvPr id="112741" name="Rectangle 101"/>
          <p:cNvSpPr>
            <a:spLocks noChangeArrowheads="1"/>
          </p:cNvSpPr>
          <p:nvPr/>
        </p:nvSpPr>
        <p:spPr bwMode="auto">
          <a:xfrm>
            <a:off x="847725" y="4716463"/>
            <a:ext cx="7526338" cy="1954212"/>
          </a:xfrm>
          <a:prstGeom prst="rect">
            <a:avLst/>
          </a:prstGeom>
          <a:noFill/>
          <a:ln w="28575" algn="ctr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2" name="Text Box 102"/>
          <p:cNvSpPr txBox="1">
            <a:spLocks noChangeArrowheads="1"/>
          </p:cNvSpPr>
          <p:nvPr/>
        </p:nvSpPr>
        <p:spPr bwMode="auto">
          <a:xfrm rot="-2532437">
            <a:off x="681038" y="4959350"/>
            <a:ext cx="135255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A50021"/>
                </a:solidFill>
              </a:rPr>
              <a:t>Fits to Data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br>
              <a:rPr lang="en-US" smtClean="0"/>
            </a:br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71550"/>
            <a:ext cx="8705850" cy="467518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400" smtClean="0"/>
              <a:t>Background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Neutrons and QENS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Connection to Molecular Dynamics Simulations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The Elastic Incoherent Structure Factor (EISF)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The Role of Instrumentation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Restricted Diffusion Examples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Experiment Design – an example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Water - Excel Spread Sheet – an illustration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Recent Applications</a:t>
            </a:r>
          </a:p>
          <a:p>
            <a:pPr>
              <a:lnSpc>
                <a:spcPct val="70000"/>
              </a:lnSpc>
            </a:pPr>
            <a:r>
              <a:rPr lang="en-US" sz="2400" smtClean="0"/>
              <a:t>References and Summary</a:t>
            </a:r>
          </a:p>
          <a:p>
            <a:pPr>
              <a:lnSpc>
                <a:spcPct val="7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Fit to data (HFBS – NCNR) 29.6 Å diameter pore, 320 K, Q = 1 Å</a:t>
            </a:r>
            <a:r>
              <a:rPr lang="en-US" baseline="30000" smtClean="0"/>
              <a:t>-1</a:t>
            </a:r>
          </a:p>
        </p:txBody>
      </p:sp>
      <p:pic>
        <p:nvPicPr>
          <p:cNvPr id="113667" name="Picture 3" descr="mkk7-62_q1Ang_f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000125"/>
            <a:ext cx="697388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EISF – 29.6 Å radius DPP sample, saturation</a:t>
            </a:r>
          </a:p>
        </p:txBody>
      </p:sp>
      <p:pic>
        <p:nvPicPr>
          <p:cNvPr id="114691" name="Picture 3" descr="mkk7_62_f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25" y="1046163"/>
            <a:ext cx="6572250" cy="502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29.6 Å radius DPP sample, saturation</a:t>
            </a:r>
          </a:p>
        </p:txBody>
      </p:sp>
      <p:pic>
        <p:nvPicPr>
          <p:cNvPr id="115715" name="Picture 3" descr="MKK7-62_sphereradi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7650" y="1101725"/>
            <a:ext cx="6445250" cy="5026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DPP – 29.6 Å diameter pores – 370 K (BaSiS - SNS)</a:t>
            </a:r>
          </a:p>
        </p:txBody>
      </p:sp>
      <p:pic>
        <p:nvPicPr>
          <p:cNvPr id="116741" name="Picture 5" descr="Run198_waterf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550" y="1038225"/>
            <a:ext cx="5476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Lorentzian </a:t>
            </a:r>
            <a:r>
              <a:rPr lang="en-US" b="1" smtClean="0">
                <a:latin typeface="Symbol" pitchFamily="18" charset="2"/>
              </a:rPr>
              <a:t>G</a:t>
            </a:r>
            <a:r>
              <a:rPr lang="en-US" smtClean="0"/>
              <a:t>(Q)</a:t>
            </a:r>
          </a:p>
        </p:txBody>
      </p:sp>
      <p:pic>
        <p:nvPicPr>
          <p:cNvPr id="117764" name="Picture 4" descr="LHWHM_Run198_DPP_370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701675"/>
            <a:ext cx="5486400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0" y="4940300"/>
            <a:ext cx="218757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en-US"/>
              <a:t>Non-zero intercept</a:t>
            </a:r>
          </a:p>
          <a:p>
            <a:r>
              <a:rPr lang="en-US">
                <a:latin typeface="Symbol" pitchFamily="18" charset="2"/>
              </a:rPr>
              <a:t>-&gt;</a:t>
            </a:r>
            <a:r>
              <a:rPr lang="en-US"/>
              <a:t> restricted motion</a:t>
            </a:r>
          </a:p>
        </p:txBody>
      </p:sp>
      <p:sp>
        <p:nvSpPr>
          <p:cNvPr id="117766" name="Line 6"/>
          <p:cNvSpPr>
            <a:spLocks noChangeShapeType="1"/>
          </p:cNvSpPr>
          <p:nvPr/>
        </p:nvSpPr>
        <p:spPr bwMode="auto">
          <a:xfrm flipV="1">
            <a:off x="2027238" y="4929188"/>
            <a:ext cx="1054100" cy="328612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Detailed Fits</a:t>
            </a:r>
          </a:p>
        </p:txBody>
      </p:sp>
      <p:pic>
        <p:nvPicPr>
          <p:cNvPr id="118788" name="Picture 4" descr="DPP_PPE_Dtpropr3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413" y="0"/>
            <a:ext cx="319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 Design</a:t>
            </a:r>
            <a:br>
              <a:rPr lang="en-US" smtClean="0"/>
            </a:b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4013" y="1346200"/>
            <a:ext cx="84391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 </a:t>
            </a: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smtClean="0"/>
              <a:t> is the microscopic cross section (bn/atom) 10</a:t>
            </a:r>
            <a:r>
              <a:rPr lang="en-US" sz="2000" baseline="30000" smtClean="0"/>
              <a:t>-24</a:t>
            </a:r>
            <a:r>
              <a:rPr lang="en-US" sz="2000" smtClean="0"/>
              <a:t> cm</a:t>
            </a:r>
            <a:r>
              <a:rPr lang="en-US" sz="2000" baseline="30000" smtClean="0"/>
              <a:t>2</a:t>
            </a:r>
          </a:p>
          <a:p>
            <a:pPr>
              <a:lnSpc>
                <a:spcPct val="80000"/>
              </a:lnSpc>
            </a:pPr>
            <a:r>
              <a:rPr lang="en-US" sz="2000" i="1" smtClean="0"/>
              <a:t>n</a:t>
            </a:r>
            <a:r>
              <a:rPr lang="en-US" sz="2000" smtClean="0"/>
              <a:t> is the number density (atom/cm</a:t>
            </a:r>
            <a:r>
              <a:rPr lang="en-US" sz="2000" baseline="30000" smtClean="0"/>
              <a:t>3</a:t>
            </a:r>
            <a:r>
              <a:rPr lang="en-US" sz="200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i="1" smtClean="0">
                <a:latin typeface="Symbol" pitchFamily="18" charset="2"/>
              </a:rPr>
              <a:t>S</a:t>
            </a:r>
            <a:r>
              <a:rPr lang="en-US" sz="2000" smtClean="0"/>
              <a:t> is the macroscopic cross-section (cm</a:t>
            </a:r>
            <a:r>
              <a:rPr lang="en-US" sz="2000" baseline="30000" smtClean="0"/>
              <a:t>-1</a:t>
            </a:r>
            <a:r>
              <a:rPr lang="en-US" sz="2000" smtClean="0"/>
              <a:t>)</a:t>
            </a:r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</a:pPr>
            <a:endParaRPr lang="en-US" sz="200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r>
              <a:rPr lang="en-US" sz="2000" smtClean="0"/>
              <a:t>The transmission, </a:t>
            </a:r>
            <a:r>
              <a:rPr lang="en-US" sz="2000" i="1" smtClean="0"/>
              <a:t>T</a:t>
            </a:r>
            <a:r>
              <a:rPr lang="en-US" sz="2000" smtClean="0"/>
              <a:t>, depends on sample thickness, </a:t>
            </a:r>
            <a:r>
              <a:rPr lang="en-US" sz="2000" i="1" smtClean="0"/>
              <a:t>t</a:t>
            </a:r>
            <a:r>
              <a:rPr lang="en-US" sz="2000" smtClean="0"/>
              <a:t>, as:</a:t>
            </a:r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  <a:buFont typeface="Symbol" pitchFamily="18" charset="2"/>
              <a:buNone/>
            </a:pPr>
            <a:endParaRPr lang="en-US" sz="2000" smtClean="0"/>
          </a:p>
          <a:p>
            <a:pPr>
              <a:lnSpc>
                <a:spcPct val="80000"/>
              </a:lnSpc>
            </a:pPr>
            <a:r>
              <a:rPr lang="en-US" sz="2000" smtClean="0"/>
              <a:t>Good rule of thumb is </a:t>
            </a:r>
            <a:r>
              <a:rPr lang="en-US" sz="2000" i="1" smtClean="0"/>
              <a:t>T</a:t>
            </a:r>
            <a:r>
              <a:rPr lang="en-US" sz="2000" smtClean="0"/>
              <a:t> = 0.9</a:t>
            </a:r>
          </a:p>
          <a:p>
            <a:pPr lvl="1">
              <a:lnSpc>
                <a:spcPct val="80000"/>
              </a:lnSpc>
            </a:pPr>
            <a:r>
              <a:rPr lang="en-US" sz="1800" smtClean="0"/>
              <a:t>5 – 15 mmole H-atoms for 10 cm</a:t>
            </a:r>
            <a:r>
              <a:rPr lang="en-US" sz="1800" baseline="30000" smtClean="0"/>
              <a:t>2</a:t>
            </a:r>
            <a:r>
              <a:rPr lang="en-US" sz="1800" smtClean="0"/>
              <a:t> sample (BaSiS, HFBS, CNCS, DCS)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3363913" y="2665413"/>
          <a:ext cx="1820862" cy="649287"/>
        </p:xfrm>
        <a:graphic>
          <a:graphicData uri="http://schemas.openxmlformats.org/presentationml/2006/ole">
            <p:oleObj spid="_x0000_s87044" name="Equation" r:id="rId3" imgW="482400" imgH="164880" progId="Equation.3">
              <p:embed/>
            </p:oleObj>
          </a:graphicData>
        </a:graphic>
      </p:graphicFrame>
      <p:graphicFrame>
        <p:nvGraphicFramePr>
          <p:cNvPr id="87045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2668588" y="3903663"/>
          <a:ext cx="3213100" cy="836612"/>
        </p:xfrm>
        <a:graphic>
          <a:graphicData uri="http://schemas.openxmlformats.org/presentationml/2006/ole">
            <p:oleObj spid="_x0000_s87045" name="Equation" r:id="rId4" imgW="8632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 – Water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88067" name="Rectangle 3"/>
          <p:cNvGraphicFramePr>
            <a:graphicFrameLocks/>
          </p:cNvGraphicFramePr>
          <p:nvPr/>
        </p:nvGraphicFramePr>
        <p:xfrm>
          <a:off x="658813" y="1219200"/>
          <a:ext cx="3597275" cy="2398713"/>
        </p:xfrm>
        <a:graphic>
          <a:graphicData uri="http://schemas.openxmlformats.org/presentationml/2006/ole">
            <p:oleObj spid="_x0000_s88067" name="Equation" r:id="rId3" imgW="0" imgH="0" progId="Equation.3">
              <p:embed/>
            </p:oleObj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051050" y="1500188"/>
          <a:ext cx="5003800" cy="822325"/>
        </p:xfrm>
        <a:graphic>
          <a:graphicData uri="http://schemas.openxmlformats.org/presentationml/2006/ole">
            <p:oleObj spid="_x0000_s88068" name="Equation" r:id="rId4" imgW="2705040" imgH="444240" progId="Equation.3">
              <p:embed/>
            </p:oleObj>
          </a:graphicData>
        </a:graphic>
      </p:graphicFrame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2941638" y="2589213"/>
          <a:ext cx="2786062" cy="506412"/>
        </p:xfrm>
        <a:graphic>
          <a:graphicData uri="http://schemas.openxmlformats.org/presentationml/2006/ole">
            <p:oleObj spid="_x0000_s88069" name="Equation" r:id="rId5" imgW="1257120" imgH="228600" progId="Equation.3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3268663" y="3222625"/>
          <a:ext cx="1989137" cy="882650"/>
        </p:xfrm>
        <a:graphic>
          <a:graphicData uri="http://schemas.openxmlformats.org/presentationml/2006/ole">
            <p:oleObj spid="_x0000_s88070" name="Equation" r:id="rId6" imgW="888840" imgH="393480" progId="Equation.3">
              <p:embed/>
            </p:oleObj>
          </a:graphicData>
        </a:graphic>
      </p:graphicFrame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1739900" y="4427538"/>
          <a:ext cx="5486400" cy="833437"/>
        </p:xfrm>
        <a:graphic>
          <a:graphicData uri="http://schemas.openxmlformats.org/presentationml/2006/ole">
            <p:oleObj spid="_x0000_s88071" name="Equation" r:id="rId7" imgW="25905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Models</a:t>
            </a:r>
            <a:br>
              <a:rPr lang="en-US" smtClean="0"/>
            </a:b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0813" y="1238250"/>
            <a:ext cx="4033837" cy="4533900"/>
          </a:xfrm>
        </p:spPr>
        <p:txBody>
          <a:bodyPr/>
          <a:lstStyle/>
          <a:p>
            <a:r>
              <a:rPr lang="en-US" sz="2400" smtClean="0"/>
              <a:t>Rotation on  the Surface of a Sphere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Translational Motion</a:t>
            </a:r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Jump Diffusion</a:t>
            </a:r>
          </a:p>
        </p:txBody>
      </p:sp>
      <p:graphicFrame>
        <p:nvGraphicFramePr>
          <p:cNvPr id="890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36825" y="5160963"/>
          <a:ext cx="4103688" cy="949325"/>
        </p:xfrm>
        <a:graphic>
          <a:graphicData uri="http://schemas.openxmlformats.org/presentationml/2006/ole">
            <p:oleObj spid="_x0000_s89092" name="Equation" r:id="rId3" imgW="2197100" imgH="508000" progId="Equation.3">
              <p:embed/>
            </p:oleObj>
          </a:graphicData>
        </a:graphic>
      </p:graphicFrame>
      <p:graphicFrame>
        <p:nvGraphicFramePr>
          <p:cNvPr id="8909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3041650" y="3808413"/>
          <a:ext cx="3165475" cy="908050"/>
        </p:xfrm>
        <a:graphic>
          <a:graphicData uri="http://schemas.openxmlformats.org/presentationml/2006/ole">
            <p:oleObj spid="_x0000_s89093" name="Equation" r:id="rId4" imgW="1612900" imgH="444500" progId="Equation.3">
              <p:embed/>
            </p:oleObj>
          </a:graphicData>
        </a:graphic>
      </p:graphicFrame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500063" y="1976438"/>
          <a:ext cx="7791450" cy="971550"/>
        </p:xfrm>
        <a:graphic>
          <a:graphicData uri="http://schemas.openxmlformats.org/presentationml/2006/ole">
            <p:oleObj spid="_x0000_s89094" name="Equation" r:id="rId5" imgW="3975100" imgH="4953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Excel Spread Sheet Model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333375" y="5691188"/>
          <a:ext cx="3535363" cy="438150"/>
        </p:xfrm>
        <a:graphic>
          <a:graphicData uri="http://schemas.openxmlformats.org/presentationml/2006/ole">
            <p:oleObj spid="_x0000_s90115" name="Equation" r:id="rId3" imgW="2336760" imgH="291960" progId="Equation.3">
              <p:embed/>
            </p:oleObj>
          </a:graphicData>
        </a:graphic>
      </p:graphicFrame>
      <p:sp>
        <p:nvSpPr>
          <p:cNvPr id="90116" name="Line 4"/>
          <p:cNvSpPr>
            <a:spLocks noChangeShapeType="1"/>
          </p:cNvSpPr>
          <p:nvPr/>
        </p:nvSpPr>
        <p:spPr bwMode="auto">
          <a:xfrm flipV="1">
            <a:off x="7175500" y="1346200"/>
            <a:ext cx="161925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>
            <a:off x="7375525" y="1174750"/>
            <a:ext cx="857250" cy="85725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>
            <a:off x="7156450" y="2336800"/>
            <a:ext cx="390525" cy="66675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19" name="Group 7"/>
          <p:cNvGrpSpPr>
            <a:grpSpLocks/>
          </p:cNvGrpSpPr>
          <p:nvPr/>
        </p:nvGrpSpPr>
        <p:grpSpPr bwMode="auto">
          <a:xfrm>
            <a:off x="6042025" y="1298575"/>
            <a:ext cx="1238250" cy="1301750"/>
            <a:chOff x="3956" y="1016"/>
            <a:chExt cx="780" cy="820"/>
          </a:xfrm>
        </p:grpSpPr>
        <p:sp>
          <p:nvSpPr>
            <p:cNvPr id="90120" name="Line 8"/>
            <p:cNvSpPr>
              <a:spLocks noChangeShapeType="1"/>
            </p:cNvSpPr>
            <p:nvPr/>
          </p:nvSpPr>
          <p:spPr bwMode="auto">
            <a:xfrm>
              <a:off x="4034" y="1094"/>
              <a:ext cx="135" cy="5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3974" y="1016"/>
              <a:ext cx="134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Line 10"/>
            <p:cNvSpPr>
              <a:spLocks noChangeShapeType="1"/>
            </p:cNvSpPr>
            <p:nvPr/>
          </p:nvSpPr>
          <p:spPr bwMode="auto">
            <a:xfrm>
              <a:off x="4169" y="1640"/>
              <a:ext cx="505" cy="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auto">
            <a:xfrm>
              <a:off x="3956" y="1406"/>
              <a:ext cx="430" cy="430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4603" y="1605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25" name="Oval 13"/>
          <p:cNvSpPr>
            <a:spLocks noChangeArrowheads="1"/>
          </p:cNvSpPr>
          <p:nvPr/>
        </p:nvSpPr>
        <p:spPr bwMode="auto">
          <a:xfrm>
            <a:off x="7308850" y="2813050"/>
            <a:ext cx="682625" cy="6826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Oval 14"/>
          <p:cNvSpPr>
            <a:spLocks noChangeArrowheads="1"/>
          </p:cNvSpPr>
          <p:nvPr/>
        </p:nvSpPr>
        <p:spPr bwMode="auto">
          <a:xfrm>
            <a:off x="7978775" y="927100"/>
            <a:ext cx="682625" cy="6826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rot="-1563761">
            <a:off x="6243638" y="714375"/>
            <a:ext cx="214312" cy="8842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8" name="Oval 16"/>
          <p:cNvSpPr>
            <a:spLocks noChangeArrowheads="1"/>
          </p:cNvSpPr>
          <p:nvPr/>
        </p:nvSpPr>
        <p:spPr bwMode="auto">
          <a:xfrm rot="-1563761">
            <a:off x="5956300" y="679450"/>
            <a:ext cx="212725" cy="2111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Line 17"/>
          <p:cNvSpPr>
            <a:spLocks noChangeShapeType="1"/>
          </p:cNvSpPr>
          <p:nvPr/>
        </p:nvSpPr>
        <p:spPr bwMode="auto">
          <a:xfrm rot="-1563761">
            <a:off x="6605588" y="1311275"/>
            <a:ext cx="801687" cy="58738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0" name="Oval 18"/>
          <p:cNvSpPr>
            <a:spLocks noChangeArrowheads="1"/>
          </p:cNvSpPr>
          <p:nvPr/>
        </p:nvSpPr>
        <p:spPr bwMode="auto">
          <a:xfrm rot="-1563761">
            <a:off x="6281738" y="1122363"/>
            <a:ext cx="682625" cy="6826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31" name="Oval 19"/>
          <p:cNvSpPr>
            <a:spLocks noChangeArrowheads="1"/>
          </p:cNvSpPr>
          <p:nvPr/>
        </p:nvSpPr>
        <p:spPr bwMode="auto">
          <a:xfrm rot="-1563761">
            <a:off x="7264400" y="1081088"/>
            <a:ext cx="211138" cy="21113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chemeClr val="bg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3373438" y="1436688"/>
            <a:ext cx="1787525" cy="1301750"/>
            <a:chOff x="2275" y="1103"/>
            <a:chExt cx="1126" cy="820"/>
          </a:xfrm>
        </p:grpSpPr>
        <p:sp>
          <p:nvSpPr>
            <p:cNvPr id="90133" name="Line 21"/>
            <p:cNvSpPr>
              <a:spLocks noChangeShapeType="1"/>
            </p:cNvSpPr>
            <p:nvPr/>
          </p:nvSpPr>
          <p:spPr bwMode="auto">
            <a:xfrm rot="-3064142">
              <a:off x="2538" y="1330"/>
              <a:ext cx="135" cy="557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Line 22"/>
            <p:cNvSpPr>
              <a:spLocks noChangeShapeType="1"/>
            </p:cNvSpPr>
            <p:nvPr/>
          </p:nvSpPr>
          <p:spPr bwMode="auto">
            <a:xfrm rot="-3064142">
              <a:off x="2777" y="1521"/>
              <a:ext cx="505" cy="37"/>
            </a:xfrm>
            <a:prstGeom prst="line">
              <a:avLst/>
            </a:prstGeom>
            <a:noFill/>
            <a:ln w="57150" cap="rnd">
              <a:solidFill>
                <a:schemeClr val="bg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Line 23"/>
            <p:cNvSpPr>
              <a:spLocks noChangeShapeType="1"/>
            </p:cNvSpPr>
            <p:nvPr/>
          </p:nvSpPr>
          <p:spPr bwMode="auto">
            <a:xfrm>
              <a:off x="2699" y="1181"/>
              <a:ext cx="135" cy="5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2639" y="1103"/>
              <a:ext cx="134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Line 25"/>
            <p:cNvSpPr>
              <a:spLocks noChangeShapeType="1"/>
            </p:cNvSpPr>
            <p:nvPr/>
          </p:nvSpPr>
          <p:spPr bwMode="auto">
            <a:xfrm>
              <a:off x="2834" y="1727"/>
              <a:ext cx="505" cy="3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auto">
            <a:xfrm>
              <a:off x="2621" y="1493"/>
              <a:ext cx="430" cy="430"/>
            </a:xfrm>
            <a:prstGeom prst="ellipse">
              <a:avLst/>
            </a:prstGeom>
            <a:gradFill rotWithShape="0">
              <a:gsLst>
                <a:gs pos="0">
                  <a:srgbClr val="FF3300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9" name="Oval 27"/>
            <p:cNvSpPr>
              <a:spLocks noChangeArrowheads="1"/>
            </p:cNvSpPr>
            <p:nvPr/>
          </p:nvSpPr>
          <p:spPr bwMode="auto">
            <a:xfrm>
              <a:off x="3268" y="1692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auto">
            <a:xfrm rot="-3064142">
              <a:off x="2275" y="1407"/>
              <a:ext cx="134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1" name="Oval 29"/>
            <p:cNvSpPr>
              <a:spLocks noChangeArrowheads="1"/>
            </p:cNvSpPr>
            <p:nvPr/>
          </p:nvSpPr>
          <p:spPr bwMode="auto">
            <a:xfrm rot="-3064142">
              <a:off x="3128" y="1288"/>
              <a:ext cx="133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Arc 30"/>
            <p:cNvSpPr>
              <a:spLocks/>
            </p:cNvSpPr>
            <p:nvPr/>
          </p:nvSpPr>
          <p:spPr bwMode="auto">
            <a:xfrm>
              <a:off x="3119" y="1475"/>
              <a:ext cx="120" cy="2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4884"/>
                <a:gd name="T2" fmla="*/ 21349 w 21600"/>
                <a:gd name="T3" fmla="*/ 24884 h 24884"/>
                <a:gd name="T4" fmla="*/ 0 w 21600"/>
                <a:gd name="T5" fmla="*/ 21600 h 24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884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99"/>
                    <a:pt x="21516" y="23797"/>
                    <a:pt x="21348" y="24883"/>
                  </a:cubicBezTo>
                </a:path>
                <a:path w="21600" h="24884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699"/>
                    <a:pt x="21516" y="23797"/>
                    <a:pt x="21348" y="2488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Arc 31"/>
            <p:cNvSpPr>
              <a:spLocks/>
            </p:cNvSpPr>
            <p:nvPr/>
          </p:nvSpPr>
          <p:spPr bwMode="auto">
            <a:xfrm>
              <a:off x="2430" y="1327"/>
              <a:ext cx="302" cy="255"/>
            </a:xfrm>
            <a:custGeom>
              <a:avLst/>
              <a:gdLst>
                <a:gd name="G0" fmla="+- 20101 0 0"/>
                <a:gd name="G1" fmla="+- 21479 0 0"/>
                <a:gd name="G2" fmla="+- 21600 0 0"/>
                <a:gd name="T0" fmla="*/ 0 w 20101"/>
                <a:gd name="T1" fmla="*/ 13573 h 21479"/>
                <a:gd name="T2" fmla="*/ 17816 w 20101"/>
                <a:gd name="T3" fmla="*/ 0 h 21479"/>
                <a:gd name="T4" fmla="*/ 20101 w 20101"/>
                <a:gd name="T5" fmla="*/ 21479 h 21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01" h="21479" fill="none" extrusionOk="0">
                  <a:moveTo>
                    <a:pt x="-1" y="13572"/>
                  </a:moveTo>
                  <a:cubicBezTo>
                    <a:pt x="2945" y="6082"/>
                    <a:pt x="9812" y="851"/>
                    <a:pt x="17816" y="0"/>
                  </a:cubicBezTo>
                </a:path>
                <a:path w="20101" h="21479" stroke="0" extrusionOk="0">
                  <a:moveTo>
                    <a:pt x="-1" y="13572"/>
                  </a:moveTo>
                  <a:cubicBezTo>
                    <a:pt x="2945" y="6082"/>
                    <a:pt x="9812" y="851"/>
                    <a:pt x="17816" y="0"/>
                  </a:cubicBezTo>
                  <a:lnTo>
                    <a:pt x="20101" y="21479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144" name="Line 32"/>
          <p:cNvSpPr>
            <a:spLocks noChangeShapeType="1"/>
          </p:cNvSpPr>
          <p:nvPr/>
        </p:nvSpPr>
        <p:spPr bwMode="auto">
          <a:xfrm>
            <a:off x="1447800" y="2027238"/>
            <a:ext cx="390525" cy="666750"/>
          </a:xfrm>
          <a:prstGeom prst="line">
            <a:avLst/>
          </a:prstGeom>
          <a:noFill/>
          <a:ln w="57150" cap="rnd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5" name="Line 33"/>
          <p:cNvSpPr>
            <a:spLocks noChangeShapeType="1"/>
          </p:cNvSpPr>
          <p:nvPr/>
        </p:nvSpPr>
        <p:spPr bwMode="auto">
          <a:xfrm>
            <a:off x="1476375" y="1684338"/>
            <a:ext cx="304800" cy="571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6" name="Oval 34"/>
          <p:cNvSpPr>
            <a:spLocks noChangeArrowheads="1"/>
          </p:cNvSpPr>
          <p:nvPr/>
        </p:nvSpPr>
        <p:spPr bwMode="auto">
          <a:xfrm>
            <a:off x="1600200" y="2503488"/>
            <a:ext cx="682625" cy="682625"/>
          </a:xfrm>
          <a:prstGeom prst="ellipse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6248400" y="3635375"/>
            <a:ext cx="212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Jump Translational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3282950" y="3635375"/>
            <a:ext cx="1968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u="sng">
                <a:latin typeface="Times New Roman" pitchFamily="18" charset="0"/>
              </a:rPr>
              <a:t>Isotropic Rotation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604838" y="36353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 u="sng">
                <a:latin typeface="Times New Roman" pitchFamily="18" charset="0"/>
              </a:rPr>
              <a:t>Oscillation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484188" y="4186238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&lt;u</a:t>
            </a:r>
            <a:r>
              <a:rPr lang="en-US" b="1" baseline="30000">
                <a:solidFill>
                  <a:srgbClr val="3333CC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&gt;</a:t>
            </a:r>
            <a:r>
              <a:rPr lang="en-US" b="1" baseline="30000">
                <a:solidFill>
                  <a:srgbClr val="3333CC"/>
                </a:solidFill>
                <a:latin typeface="Times New Roman" pitchFamily="18" charset="0"/>
              </a:rPr>
              <a:t>½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Debye-Waller</a:t>
            </a:r>
          </a:p>
        </p:txBody>
      </p:sp>
      <p:sp>
        <p:nvSpPr>
          <p:cNvPr id="90151" name="Text Box 39"/>
          <p:cNvSpPr txBox="1">
            <a:spLocks noChangeArrowheads="1"/>
          </p:cNvSpPr>
          <p:nvPr/>
        </p:nvSpPr>
        <p:spPr bwMode="auto">
          <a:xfrm>
            <a:off x="2879725" y="4186238"/>
            <a:ext cx="2774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b="1" baseline="-25000">
                <a:solidFill>
                  <a:srgbClr val="3333CC"/>
                </a:solidFill>
                <a:latin typeface="Times New Roman" pitchFamily="18" charset="0"/>
              </a:rPr>
              <a:t>r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Rotational Correlation Time</a:t>
            </a:r>
          </a:p>
          <a:p>
            <a:pPr eaLnBrk="0" hangingPunct="0"/>
            <a:r>
              <a:rPr lang="en-US" b="1">
                <a:solidFill>
                  <a:srgbClr val="3333CC"/>
                </a:solidFill>
                <a:latin typeface="Times New Roman" pitchFamily="18" charset="0"/>
              </a:rPr>
              <a:t>r</a:t>
            </a:r>
            <a:r>
              <a:rPr lang="en-US" b="1" baseline="-25000">
                <a:solidFill>
                  <a:srgbClr val="3333CC"/>
                </a:solidFill>
                <a:latin typeface="Times New Roman" pitchFamily="18" charset="0"/>
              </a:rPr>
              <a:t>g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Radius of Gyration</a:t>
            </a: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5711825" y="4186238"/>
            <a:ext cx="31940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b="1" i="1">
                <a:solidFill>
                  <a:srgbClr val="3333CC"/>
                </a:solidFill>
                <a:latin typeface="Times New Roman" pitchFamily="18" charset="0"/>
              </a:rPr>
              <a:t>D</a:t>
            </a:r>
            <a:r>
              <a:rPr lang="en-US" b="1" i="1" baseline="-25000">
                <a:solidFill>
                  <a:srgbClr val="3333CC"/>
                </a:solidFill>
                <a:latin typeface="Times New Roman" pitchFamily="18" charset="0"/>
              </a:rPr>
              <a:t>t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Translational Diffusion Constant</a:t>
            </a:r>
          </a:p>
          <a:p>
            <a:pPr eaLnBrk="0" hangingPunct="0"/>
            <a:r>
              <a:rPr lang="en-US" b="1">
                <a:solidFill>
                  <a:srgbClr val="3333CC"/>
                </a:solidFill>
                <a:latin typeface="Symbol" pitchFamily="18" charset="2"/>
              </a:rPr>
              <a:t>t</a:t>
            </a:r>
            <a:r>
              <a:rPr lang="en-US" b="1" i="1" baseline="-25000">
                <a:solidFill>
                  <a:srgbClr val="3333CC"/>
                </a:solidFill>
                <a:latin typeface="Times New Roman" pitchFamily="18" charset="0"/>
              </a:rPr>
              <a:t>t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Residence Time</a:t>
            </a:r>
          </a:p>
          <a:p>
            <a:pPr eaLnBrk="0" hangingPunct="0"/>
            <a:r>
              <a:rPr lang="en-US" b="1" i="1">
                <a:solidFill>
                  <a:srgbClr val="3333CC"/>
                </a:solidFill>
                <a:latin typeface="Times New Roman" pitchFamily="18" charset="0"/>
              </a:rPr>
              <a:t>l</a:t>
            </a:r>
            <a:endParaRPr lang="en-US" b="1">
              <a:solidFill>
                <a:srgbClr val="3333CC"/>
              </a:solidFill>
              <a:latin typeface="Times New Roman" pitchFamily="18" charset="0"/>
            </a:endParaRPr>
          </a:p>
          <a:p>
            <a:pPr eaLnBrk="0" hangingPunct="0"/>
            <a:r>
              <a:rPr lang="en-US">
                <a:latin typeface="Times New Roman" pitchFamily="18" charset="0"/>
              </a:rPr>
              <a:t>Mean Jump Distance</a:t>
            </a:r>
          </a:p>
        </p:txBody>
      </p:sp>
      <p:grpSp>
        <p:nvGrpSpPr>
          <p:cNvPr id="90153" name="Group 41"/>
          <p:cNvGrpSpPr>
            <a:grpSpLocks/>
          </p:cNvGrpSpPr>
          <p:nvPr/>
        </p:nvGrpSpPr>
        <p:grpSpPr bwMode="auto">
          <a:xfrm>
            <a:off x="333375" y="989013"/>
            <a:ext cx="1238250" cy="1301750"/>
            <a:chOff x="360" y="821"/>
            <a:chExt cx="780" cy="820"/>
          </a:xfrm>
        </p:grpSpPr>
        <p:grpSp>
          <p:nvGrpSpPr>
            <p:cNvPr id="90154" name="Group 42"/>
            <p:cNvGrpSpPr>
              <a:grpSpLocks/>
            </p:cNvGrpSpPr>
            <p:nvPr/>
          </p:nvGrpSpPr>
          <p:grpSpPr bwMode="auto">
            <a:xfrm>
              <a:off x="360" y="899"/>
              <a:ext cx="780" cy="742"/>
              <a:chOff x="360" y="899"/>
              <a:chExt cx="780" cy="742"/>
            </a:xfrm>
          </p:grpSpPr>
          <p:sp>
            <p:nvSpPr>
              <p:cNvPr id="90155" name="Line 43"/>
              <p:cNvSpPr>
                <a:spLocks noChangeShapeType="1"/>
              </p:cNvSpPr>
              <p:nvPr/>
            </p:nvSpPr>
            <p:spPr bwMode="auto">
              <a:xfrm>
                <a:off x="438" y="899"/>
                <a:ext cx="135" cy="55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6" name="Line 44"/>
              <p:cNvSpPr>
                <a:spLocks noChangeShapeType="1"/>
              </p:cNvSpPr>
              <p:nvPr/>
            </p:nvSpPr>
            <p:spPr bwMode="auto">
              <a:xfrm>
                <a:off x="573" y="1445"/>
                <a:ext cx="505" cy="3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7" name="Oval 45"/>
              <p:cNvSpPr>
                <a:spLocks noChangeArrowheads="1"/>
              </p:cNvSpPr>
              <p:nvPr/>
            </p:nvSpPr>
            <p:spPr bwMode="auto">
              <a:xfrm>
                <a:off x="360" y="1211"/>
                <a:ext cx="430" cy="430"/>
              </a:xfrm>
              <a:prstGeom prst="ellipse">
                <a:avLst/>
              </a:prstGeom>
              <a:gradFill rotWithShape="0">
                <a:gsLst>
                  <a:gs pos="0">
                    <a:srgbClr val="FF3300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158" name="Oval 46"/>
              <p:cNvSpPr>
                <a:spLocks noChangeArrowheads="1"/>
              </p:cNvSpPr>
              <p:nvPr/>
            </p:nvSpPr>
            <p:spPr bwMode="auto">
              <a:xfrm>
                <a:off x="1007" y="1410"/>
                <a:ext cx="133" cy="13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159" name="Oval 47"/>
            <p:cNvSpPr>
              <a:spLocks noChangeArrowheads="1"/>
            </p:cNvSpPr>
            <p:nvPr/>
          </p:nvSpPr>
          <p:spPr bwMode="auto">
            <a:xfrm>
              <a:off x="378" y="821"/>
              <a:ext cx="134" cy="13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49213"/>
            <a:ext cx="8775700" cy="481012"/>
          </a:xfrm>
        </p:spPr>
        <p:txBody>
          <a:bodyPr/>
          <a:lstStyle/>
          <a:p>
            <a:r>
              <a:rPr lang="en-US" smtClean="0"/>
              <a:t>Background (Why Should I Care?)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03238"/>
            <a:ext cx="8229600" cy="2862262"/>
          </a:xfrm>
        </p:spPr>
        <p:txBody>
          <a:bodyPr/>
          <a:lstStyle/>
          <a:p>
            <a:r>
              <a:rPr lang="en-US" sz="2400" smtClean="0"/>
              <a:t>Applicable to wide range of science areas</a:t>
            </a:r>
          </a:p>
          <a:p>
            <a:pPr lvl="1"/>
            <a:r>
              <a:rPr lang="en-US" sz="2000" smtClean="0"/>
              <a:t>Biology – dynamic transition in proteins, hydration water</a:t>
            </a:r>
          </a:p>
          <a:p>
            <a:pPr lvl="1"/>
            <a:r>
              <a:rPr lang="en-US" sz="2000" smtClean="0"/>
              <a:t>Chemistry – complex fluids, ionic liquids, porous media, surface interactions, water at interfaces, clays</a:t>
            </a:r>
          </a:p>
          <a:p>
            <a:pPr lvl="1"/>
            <a:r>
              <a:rPr lang="en-US" sz="2000" smtClean="0"/>
              <a:t>Materials science – hydrogen storage, fuel cells, polymers</a:t>
            </a:r>
          </a:p>
          <a:p>
            <a:r>
              <a:rPr lang="en-US" sz="2400" smtClean="0"/>
              <a:t>Probes true “diffusive” motions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2952750"/>
            <a:ext cx="4857750" cy="4621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400" b="1">
                <a:solidFill>
                  <a:srgbClr val="000000"/>
                </a:solidFill>
              </a:rPr>
              <a:t>Range of analytic function models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000" b="1">
                <a:solidFill>
                  <a:srgbClr val="000000"/>
                </a:solidFill>
              </a:rPr>
              <a:t>Useful for systematic comparisons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400" b="1">
                <a:solidFill>
                  <a:srgbClr val="000000"/>
                </a:solidFill>
              </a:rPr>
              <a:t>Close ties to theory – particularly Molecular Dynamics simulations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400" b="1">
                <a:solidFill>
                  <a:srgbClr val="000000"/>
                </a:solidFill>
              </a:rPr>
              <a:t>Complementary 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000" b="1">
                <a:solidFill>
                  <a:srgbClr val="000000"/>
                </a:solidFill>
              </a:rPr>
              <a:t>Light spectroscopy, NMR, dielectric relaxation</a:t>
            </a:r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4324350" y="3228975"/>
          <a:ext cx="4819650" cy="3629025"/>
        </p:xfrm>
        <a:graphic>
          <a:graphicData uri="http://schemas.openxmlformats.org/presentationml/2006/ole">
            <p:oleObj spid="_x0000_s99332" name="Chart" r:id="rId3" imgW="4819579" imgH="3628989" progId="Excel.Chart.8">
              <p:embed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Some Examples – courtesy D. A. Neuman (QENS – 2006 talk)</a:t>
            </a:r>
          </a:p>
        </p:txBody>
      </p:sp>
    </p:spTree>
  </p:cSld>
  <p:clrMapOvr>
    <a:masterClrMapping/>
  </p:clrMapOvr>
  <p:transition advClick="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Silica Melts – a Model System for Lava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" y="920750"/>
            <a:ext cx="8788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343650" y="4159250"/>
            <a:ext cx="2800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Courtesy of Florian Kargl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809625" y="4887913"/>
            <a:ext cx="7639050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05000"/>
              </a:lnSpc>
            </a:pPr>
            <a:r>
              <a:rPr lang="en-US"/>
              <a:t>SiO</a:t>
            </a:r>
            <a:r>
              <a:rPr lang="en-US" baseline="-25000"/>
              <a:t>2</a:t>
            </a:r>
            <a:r>
              <a:rPr lang="en-US"/>
              <a:t> + Na</a:t>
            </a:r>
            <a:r>
              <a:rPr lang="en-US" baseline="-25000"/>
              <a:t>2</a:t>
            </a:r>
            <a:r>
              <a:rPr lang="en-US"/>
              <a:t>O, K</a:t>
            </a:r>
            <a:r>
              <a:rPr lang="en-US" baseline="-25000"/>
              <a:t>2</a:t>
            </a:r>
            <a:r>
              <a:rPr lang="en-US"/>
              <a:t>O, Al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, Fe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, CaO, MgO ...</a:t>
            </a:r>
          </a:p>
          <a:p>
            <a:pPr algn="l" eaLnBrk="0" hangingPunct="0">
              <a:lnSpc>
                <a:spcPct val="105000"/>
              </a:lnSpc>
            </a:pPr>
            <a:endParaRPr lang="en-US" sz="800"/>
          </a:p>
          <a:p>
            <a:pPr algn="l" eaLnBrk="0" hangingPunct="0">
              <a:lnSpc>
                <a:spcPct val="105000"/>
              </a:lnSpc>
            </a:pPr>
            <a:r>
              <a:rPr lang="en-US"/>
              <a:t>effusive (flow) or explosive (fragmentation) eruption:</a:t>
            </a:r>
          </a:p>
          <a:p>
            <a:pPr algn="l" eaLnBrk="0" hangingPunct="0">
              <a:lnSpc>
                <a:spcPct val="105000"/>
              </a:lnSpc>
            </a:pPr>
            <a:r>
              <a:rPr lang="en-US"/>
              <a:t>	– H</a:t>
            </a:r>
            <a:r>
              <a:rPr lang="en-US" baseline="-25000"/>
              <a:t>2</a:t>
            </a:r>
            <a:r>
              <a:rPr lang="en-US"/>
              <a:t>O content in magma chamber (up to ≈15 mole%)</a:t>
            </a:r>
          </a:p>
          <a:p>
            <a:pPr algn="l" eaLnBrk="0" hangingPunct="0">
              <a:lnSpc>
                <a:spcPct val="105000"/>
              </a:lnSpc>
            </a:pPr>
            <a:r>
              <a:rPr lang="en-US"/>
              <a:t>	– viscosity of the anhydrous silicate melt (composition)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Silica Melts</a:t>
            </a:r>
            <a:br>
              <a:rPr lang="en-US" smtClean="0"/>
            </a:br>
            <a:endParaRPr lang="en-US" smtClean="0"/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1663" y="1147763"/>
            <a:ext cx="593566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74738" y="5757863"/>
            <a:ext cx="58689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A. Meyer, H. Schober, D. B. Dingwell, Europhys. Lett. </a:t>
            </a: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59</a:t>
            </a: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, 708 (2002)</a:t>
            </a:r>
          </a:p>
          <a:p>
            <a:pPr eaLnBrk="0" hangingPunct="0"/>
            <a:endParaRPr lang="en-US" sz="140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36525" y="1776413"/>
            <a:ext cx="30924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fast sodium relaxation on picosecond time scale</a:t>
            </a:r>
          </a:p>
          <a:p>
            <a:pPr algn="l" eaLnBrk="0" hangingPunct="0"/>
            <a:r>
              <a:rPr lang="en-US"/>
              <a:t>     =&gt; sodium diffusion (IN5)</a:t>
            </a:r>
            <a:endParaRPr lang="en-US" sz="800"/>
          </a:p>
          <a:p>
            <a:pPr algn="l" eaLnBrk="0" hangingPunct="0"/>
            <a:endParaRPr lang="en-US" sz="800"/>
          </a:p>
          <a:p>
            <a:pPr algn="l" eaLnBrk="0" hangingPunct="0"/>
            <a:r>
              <a:rPr lang="en-US"/>
              <a:t>Si-O network relaxation on nanosecond time scale</a:t>
            </a:r>
          </a:p>
          <a:p>
            <a:pPr algn="l" eaLnBrk="0" hangingPunct="0"/>
            <a:r>
              <a:rPr lang="en-US"/>
              <a:t>     =&gt; viscous flow (HFBS)</a:t>
            </a:r>
          </a:p>
          <a:p>
            <a:pPr algn="l" eaLnBrk="0" hangingPunct="0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38" y="3090863"/>
            <a:ext cx="2876550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25" y="1103313"/>
            <a:ext cx="4341813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430213" y="889000"/>
            <a:ext cx="36385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 eaLnBrk="0" hangingPunct="0"/>
            <a:r>
              <a:rPr lang="en-US"/>
              <a:t>Spider dragline silk possesses outstanding mechanical properties.  It is spun at ambient temperature and pressure using water as a solvent.   It is therefore crucial to understand the role of adsorbed water to spider silk.  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Spider Silk and Water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430713" y="5564188"/>
            <a:ext cx="452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T. Seydel, M. Koza, D. Sapede, C. Riekel, T. Forsyth, </a:t>
            </a:r>
            <a:br>
              <a:rPr lang="en-US" sz="140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F. Vollrath, ILL annual report, </a:t>
            </a: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58</a:t>
            </a: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 (2003).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Spider Silk</a:t>
            </a:r>
            <a:br>
              <a:rPr lang="en-US" smtClean="0"/>
            </a:br>
            <a:endParaRPr lang="en-US" smtClean="0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425575"/>
            <a:ext cx="440848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6260" name="Group 4"/>
          <p:cNvGrpSpPr>
            <a:grpSpLocks/>
          </p:cNvGrpSpPr>
          <p:nvPr/>
        </p:nvGrpSpPr>
        <p:grpSpPr bwMode="auto">
          <a:xfrm>
            <a:off x="4549775" y="1438275"/>
            <a:ext cx="4556125" cy="2982913"/>
            <a:chOff x="-560" y="946"/>
            <a:chExt cx="4966" cy="3191"/>
          </a:xfrm>
        </p:grpSpPr>
        <p:pic>
          <p:nvPicPr>
            <p:cNvPr id="96261" name="Picture 5"/>
            <p:cNvPicPr>
              <a:picLocks noChangeAspect="1" noChangeArrowheads="1"/>
            </p:cNvPicPr>
            <p:nvPr/>
          </p:nvPicPr>
          <p:blipFill>
            <a:blip r:embed="rId3"/>
            <a:srcRect l="3804" t="45541" r="23904" b="807"/>
            <a:stretch>
              <a:fillRect/>
            </a:stretch>
          </p:blipFill>
          <p:spPr bwMode="auto">
            <a:xfrm>
              <a:off x="-560" y="946"/>
              <a:ext cx="4966" cy="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262" name="Rectangle 6"/>
            <p:cNvSpPr>
              <a:spLocks noChangeArrowheads="1"/>
            </p:cNvSpPr>
            <p:nvPr/>
          </p:nvSpPr>
          <p:spPr bwMode="auto">
            <a:xfrm>
              <a:off x="552" y="1384"/>
              <a:ext cx="2480" cy="18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263" name="Picture 7"/>
            <p:cNvPicPr>
              <a:picLocks noChangeAspect="1" noChangeArrowheads="1"/>
            </p:cNvPicPr>
            <p:nvPr/>
          </p:nvPicPr>
          <p:blipFill>
            <a:blip r:embed="rId3"/>
            <a:srcRect l="76706" t="47559" r="2011" b="38737"/>
            <a:stretch>
              <a:fillRect/>
            </a:stretch>
          </p:blipFill>
          <p:spPr bwMode="auto">
            <a:xfrm>
              <a:off x="1002" y="1914"/>
              <a:ext cx="1462" cy="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644525" y="5253038"/>
            <a:ext cx="5283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D. Sapede, T. Seydel, V.T. Forsyth, M.M. Koza, R. Schweins, </a:t>
            </a:r>
          </a:p>
          <a:p>
            <a:pPr eaLnBrk="0" hangingPunct="0"/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F. Vollrath, and C. Riekel, Macromolecules </a:t>
            </a:r>
            <a:r>
              <a:rPr lang="en-US" sz="1400" b="1">
                <a:solidFill>
                  <a:srgbClr val="008000"/>
                </a:solidFill>
                <a:latin typeface="Comic Sans MS" pitchFamily="66" charset="0"/>
              </a:rPr>
              <a:t>38</a:t>
            </a:r>
            <a:r>
              <a:rPr lang="en-US" sz="1400">
                <a:solidFill>
                  <a:srgbClr val="008000"/>
                </a:solidFill>
                <a:latin typeface="Comic Sans MS" pitchFamily="66" charset="0"/>
              </a:rPr>
              <a:t>, 8447 (2005).</a:t>
            </a:r>
            <a:endParaRPr lang="en-US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784850" y="6170613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Data from IN16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12750" y="4722813"/>
            <a:ext cx="8540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/>
              <a:t>The mobility of the polymer chains is enhanced by the presence of water.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1258887"/>
          </a:xfrm>
        </p:spPr>
        <p:txBody>
          <a:bodyPr/>
          <a:lstStyle/>
          <a:p>
            <a:r>
              <a:rPr lang="en-US" smtClean="0"/>
              <a:t>Reference Materials</a:t>
            </a:r>
            <a:br>
              <a:rPr lang="en-US" smtClean="0"/>
            </a:br>
            <a:r>
              <a:rPr lang="en-US" smtClean="0"/>
              <a:t> - 1</a:t>
            </a:r>
            <a:br>
              <a:rPr lang="en-US" smtClean="0"/>
            </a:br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3894138" cy="59499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Reference Books</a:t>
            </a:r>
          </a:p>
          <a:p>
            <a:pPr lvl="1"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Quasielastic Neutron Scattering</a:t>
            </a:r>
            <a:r>
              <a:rPr lang="en-US" sz="1600" b="0" smtClean="0"/>
              <a:t>, M. Bee (Bristol, Adam Hilger, 1988).</a:t>
            </a:r>
          </a:p>
          <a:p>
            <a:pPr lvl="1"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Methods of X-Ray and Neutron Scattering in Polymer Science</a:t>
            </a:r>
            <a:r>
              <a:rPr lang="en-US" sz="1600" b="0" smtClean="0"/>
              <a:t>,    R. –J. Roe (New York, Oxford University Press, 2000).</a:t>
            </a:r>
          </a:p>
          <a:p>
            <a:pPr lvl="1"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Quasielastic Neutron Scattering and Solid State Diffusion</a:t>
            </a:r>
            <a:r>
              <a:rPr lang="en-US" sz="1600" b="0" smtClean="0"/>
              <a:t>, R. Hempelmann (2000).</a:t>
            </a:r>
          </a:p>
          <a:p>
            <a:pPr lvl="1"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Quasielastic Neutron Scattering for the Investigation of Diffusive Motions in Solids and Liquids, Springer Tracts in Modern Physics</a:t>
            </a:r>
            <a:r>
              <a:rPr lang="en-US" sz="1600" b="0" smtClean="0"/>
              <a:t>, T. Springer (Berlin, Springer 1972).</a:t>
            </a:r>
          </a:p>
          <a:p>
            <a:pPr>
              <a:lnSpc>
                <a:spcPct val="95000"/>
              </a:lnSpc>
              <a:spcAft>
                <a:spcPct val="10000"/>
              </a:spcAft>
            </a:pPr>
            <a:r>
              <a:rPr lang="en-US" sz="1600" smtClean="0"/>
              <a:t>QENS 2009 – typically 150 participants</a:t>
            </a:r>
          </a:p>
        </p:txBody>
      </p:sp>
      <p:pic>
        <p:nvPicPr>
          <p:cNvPr id="103428" name="Picture 4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0"/>
            <a:ext cx="4352925" cy="6130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 Materials - 2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131763" y="592138"/>
            <a:ext cx="86487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600" b="1">
                <a:solidFill>
                  <a:srgbClr val="000000"/>
                </a:solidFill>
              </a:rPr>
              <a:t>Classic Papers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400" b="1">
                <a:solidFill>
                  <a:srgbClr val="000000"/>
                </a:solidFill>
              </a:rPr>
              <a:t>L. Van Hove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Phys. Rev. </a:t>
            </a:r>
            <a:r>
              <a:rPr lang="en-US" b="1">
                <a:solidFill>
                  <a:srgbClr val="000000"/>
                </a:solidFill>
              </a:rPr>
              <a:t>95</a:t>
            </a:r>
            <a:r>
              <a:rPr lang="en-US">
                <a:solidFill>
                  <a:srgbClr val="000000"/>
                </a:solidFill>
              </a:rPr>
              <a:t>, 249 (1954)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Phys. Rev. </a:t>
            </a:r>
            <a:r>
              <a:rPr lang="en-US" b="1">
                <a:solidFill>
                  <a:srgbClr val="000000"/>
                </a:solidFill>
              </a:rPr>
              <a:t>95</a:t>
            </a:r>
            <a:r>
              <a:rPr lang="en-US">
                <a:solidFill>
                  <a:srgbClr val="000000"/>
                </a:solidFill>
              </a:rPr>
              <a:t>, 1374 (1954)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400" b="1">
                <a:solidFill>
                  <a:srgbClr val="000000"/>
                </a:solidFill>
              </a:rPr>
              <a:t>V. F. Sears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Canadian J. Phys. </a:t>
            </a:r>
            <a:r>
              <a:rPr lang="en-US" b="1">
                <a:solidFill>
                  <a:srgbClr val="000000"/>
                </a:solidFill>
              </a:rPr>
              <a:t>44</a:t>
            </a:r>
            <a:r>
              <a:rPr lang="en-US">
                <a:solidFill>
                  <a:srgbClr val="000000"/>
                </a:solidFill>
              </a:rPr>
              <a:t>, 867 (1966)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Canadian J. Phys. </a:t>
            </a:r>
            <a:r>
              <a:rPr lang="en-US" b="1">
                <a:solidFill>
                  <a:srgbClr val="000000"/>
                </a:solidFill>
              </a:rPr>
              <a:t>44</a:t>
            </a:r>
            <a:r>
              <a:rPr lang="en-US">
                <a:solidFill>
                  <a:srgbClr val="000000"/>
                </a:solidFill>
              </a:rPr>
              <a:t>, 1279 (1966)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Canadian J. Phys. </a:t>
            </a:r>
            <a:r>
              <a:rPr lang="en-US" b="1">
                <a:solidFill>
                  <a:srgbClr val="000000"/>
                </a:solidFill>
              </a:rPr>
              <a:t>44</a:t>
            </a:r>
            <a:r>
              <a:rPr lang="en-US">
                <a:solidFill>
                  <a:srgbClr val="000000"/>
                </a:solidFill>
              </a:rPr>
              <a:t>, 1299 (1966)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400" b="1">
                <a:solidFill>
                  <a:srgbClr val="000000"/>
                </a:solidFill>
              </a:rPr>
              <a:t>G. H. Vineyard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Phys. Rev. </a:t>
            </a:r>
            <a:r>
              <a:rPr lang="en-US" b="1">
                <a:solidFill>
                  <a:srgbClr val="000000"/>
                </a:solidFill>
              </a:rPr>
              <a:t>110</a:t>
            </a:r>
            <a:r>
              <a:rPr lang="en-US">
                <a:solidFill>
                  <a:srgbClr val="000000"/>
                </a:solidFill>
              </a:rPr>
              <a:t>, 999 (1958)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itchFamily="34" charset="0"/>
              <a:buChar char="–"/>
            </a:pPr>
            <a:r>
              <a:rPr lang="en-US" sz="2400" b="1">
                <a:solidFill>
                  <a:srgbClr val="000000"/>
                </a:solidFill>
              </a:rPr>
              <a:t>S. Chandrasekhar</a:t>
            </a:r>
          </a:p>
          <a:p>
            <a:pPr marL="1143000" lvl="2" indent="-228600" algn="l" eaLnBrk="0" hangingPunct="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>
                <a:solidFill>
                  <a:srgbClr val="000000"/>
                </a:solidFill>
              </a:rPr>
              <a:t>“Stochastic Problems in Physics and Astronomy”, Rev. Mod. Phys. </a:t>
            </a:r>
            <a:r>
              <a:rPr lang="en-US" b="1">
                <a:solidFill>
                  <a:srgbClr val="000000"/>
                </a:solidFill>
              </a:rPr>
              <a:t>15</a:t>
            </a:r>
            <a:r>
              <a:rPr lang="en-US">
                <a:solidFill>
                  <a:srgbClr val="000000"/>
                </a:solidFill>
              </a:rPr>
              <a:t>, 1 (1943) (not really QNS but great reference on diffusion models)</a:t>
            </a:r>
          </a:p>
          <a:p>
            <a:pPr marL="342900" indent="-342900" algn="l" eaLnBrk="0" hangingPunct="0"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18" charset="2"/>
              <a:buChar char="·"/>
            </a:pPr>
            <a:r>
              <a:rPr lang="en-US" sz="2600" b="1">
                <a:solidFill>
                  <a:srgbClr val="000000"/>
                </a:solidFill>
              </a:rPr>
              <a:t>Data Analysis – DAVE – NIST Center for Neutron Research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>
                <a:solidFill>
                  <a:srgbClr val="000000"/>
                </a:solidFill>
                <a:hlinkClick r:id="rId2"/>
              </a:rPr>
              <a:t>http://www.ncnr.nist.gov/dave/</a:t>
            </a: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br>
              <a:rPr lang="en-US" smtClean="0"/>
            </a:br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85813"/>
            <a:ext cx="8990013" cy="5334000"/>
          </a:xfrm>
        </p:spPr>
        <p:txBody>
          <a:bodyPr/>
          <a:lstStyle/>
          <a:p>
            <a:r>
              <a:rPr lang="en-US" sz="2000" smtClean="0"/>
              <a:t>QENS is an excellent technique to measure diffusive dynamics</a:t>
            </a:r>
          </a:p>
          <a:p>
            <a:pPr lvl="1"/>
            <a:r>
              <a:rPr lang="en-US" sz="1800" smtClean="0"/>
              <a:t>Length scales/geometry accessible through Q-dependence</a:t>
            </a:r>
          </a:p>
          <a:p>
            <a:pPr lvl="1"/>
            <a:r>
              <a:rPr lang="en-US" sz="1800" smtClean="0"/>
              <a:t>Large range of time scales ( sub-picosecond &lt; t &lt; nanosecond (</a:t>
            </a:r>
            <a:r>
              <a:rPr lang="en-US" sz="1800" smtClean="0">
                <a:latin typeface="Symbol" pitchFamily="18" charset="2"/>
              </a:rPr>
              <a:t>m</a:t>
            </a:r>
            <a:r>
              <a:rPr lang="en-US" sz="1800" smtClean="0"/>
              <a:t>sec for NSE)</a:t>
            </a:r>
          </a:p>
          <a:p>
            <a:pPr lvl="1"/>
            <a:r>
              <a:rPr lang="en-US" sz="1800" smtClean="0"/>
              <a:t>H-atom sensitivity </a:t>
            </a:r>
          </a:p>
          <a:p>
            <a:r>
              <a:rPr lang="en-US" sz="2000" smtClean="0"/>
              <a:t>Instrument selection is a critical decision – the resolution must match the time scale of the expected motion</a:t>
            </a:r>
          </a:p>
          <a:p>
            <a:r>
              <a:rPr lang="en-US" sz="2000" smtClean="0"/>
              <a:t>World-class instrumentation is currently available in the U.S.</a:t>
            </a:r>
          </a:p>
          <a:p>
            <a:pPr lvl="1"/>
            <a:r>
              <a:rPr lang="en-US" sz="1800" smtClean="0"/>
              <a:t>New instruments are on the way with the promise of new capabilities/higher flux</a:t>
            </a:r>
          </a:p>
          <a:p>
            <a:r>
              <a:rPr lang="en-US" sz="2000" smtClean="0"/>
              <a:t>Software – DAVE at the NCNR at NIST – available from the NCNR Web site</a:t>
            </a:r>
          </a:p>
          <a:p>
            <a:pPr lvl="1"/>
            <a:r>
              <a:rPr lang="en-US" sz="1800" smtClean="0"/>
              <a:t>Need much closer coupling to theoretical modeling, especially molecular dynamics simulations – coherent QNS</a:t>
            </a:r>
          </a:p>
          <a:p>
            <a:pPr lvl="1"/>
            <a:endParaRPr lang="en-US" sz="1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Quasi-Elastic Neutron </a:t>
            </a:r>
            <a:br>
              <a:rPr lang="en-US" smtClean="0"/>
            </a:br>
            <a:r>
              <a:rPr lang="en-US" smtClean="0"/>
              <a:t>Scattering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039813"/>
            <a:ext cx="5033963" cy="1181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Neutron exchanges small amount of energy with atoms in the sample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6376988" y="2808288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l"/>
            <a:r>
              <a:rPr lang="en-US"/>
              <a:t>Doppler Effect</a:t>
            </a:r>
          </a:p>
        </p:txBody>
      </p:sp>
      <p:pic>
        <p:nvPicPr>
          <p:cNvPr id="101382" name="Picture 6" descr="MMj0395749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96288" y="2514600"/>
            <a:ext cx="571500" cy="952500"/>
          </a:xfrm>
          <a:prstGeom prst="rect">
            <a:avLst/>
          </a:prstGeom>
          <a:noFill/>
        </p:spPr>
      </p:pic>
      <p:pic>
        <p:nvPicPr>
          <p:cNvPr id="101380" name="Picture 4" descr="MPj040190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0"/>
            <a:ext cx="3902075" cy="2600325"/>
          </a:xfrm>
          <a:prstGeom prst="rect">
            <a:avLst/>
          </a:prstGeom>
          <a:noFill/>
        </p:spPr>
      </p:pic>
      <p:pic>
        <p:nvPicPr>
          <p:cNvPr id="101383" name="Picture 7" descr="MCj0241621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263" y="1609725"/>
            <a:ext cx="2457450" cy="3563938"/>
          </a:xfrm>
          <a:prstGeom prst="rect">
            <a:avLst/>
          </a:prstGeom>
          <a:noFill/>
        </p:spPr>
      </p:pic>
      <p:grpSp>
        <p:nvGrpSpPr>
          <p:cNvPr id="101487" name="Group 111"/>
          <p:cNvGrpSpPr>
            <a:grpSpLocks/>
          </p:cNvGrpSpPr>
          <p:nvPr/>
        </p:nvGrpSpPr>
        <p:grpSpPr bwMode="auto">
          <a:xfrm>
            <a:off x="4446588" y="4310063"/>
            <a:ext cx="4537075" cy="2366962"/>
            <a:chOff x="2738" y="2594"/>
            <a:chExt cx="2858" cy="1491"/>
          </a:xfrm>
        </p:grpSpPr>
        <p:sp>
          <p:nvSpPr>
            <p:cNvPr id="101384" name="Rectangle 8"/>
            <p:cNvSpPr>
              <a:spLocks noChangeArrowheads="1"/>
            </p:cNvSpPr>
            <p:nvPr/>
          </p:nvSpPr>
          <p:spPr bwMode="auto">
            <a:xfrm>
              <a:off x="2738" y="2594"/>
              <a:ext cx="2858" cy="149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1486" name="Group 110"/>
            <p:cNvGrpSpPr>
              <a:grpSpLocks/>
            </p:cNvGrpSpPr>
            <p:nvPr/>
          </p:nvGrpSpPr>
          <p:grpSpPr bwMode="auto">
            <a:xfrm>
              <a:off x="2767" y="2653"/>
              <a:ext cx="2544" cy="1367"/>
              <a:chOff x="2767" y="2653"/>
              <a:chExt cx="2544" cy="1367"/>
            </a:xfrm>
          </p:grpSpPr>
          <p:grpSp>
            <p:nvGrpSpPr>
              <p:cNvPr id="101481" name="Group 105"/>
              <p:cNvGrpSpPr>
                <a:grpSpLocks/>
              </p:cNvGrpSpPr>
              <p:nvPr/>
            </p:nvGrpSpPr>
            <p:grpSpPr bwMode="auto">
              <a:xfrm>
                <a:off x="3109" y="2685"/>
                <a:ext cx="122" cy="241"/>
                <a:chOff x="3109" y="2685"/>
                <a:chExt cx="122" cy="241"/>
              </a:xfrm>
            </p:grpSpPr>
            <p:sp>
              <p:nvSpPr>
                <p:cNvPr id="101388" name="Line 12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069" y="2725"/>
                  <a:ext cx="20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86" name="Oval 10"/>
                <p:cNvSpPr>
                  <a:spLocks noChangeArrowheads="1"/>
                </p:cNvSpPr>
                <p:nvPr/>
              </p:nvSpPr>
              <p:spPr bwMode="auto">
                <a:xfrm rot="-4382366">
                  <a:off x="3165" y="286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390" name="Group 14"/>
              <p:cNvGrpSpPr>
                <a:grpSpLocks/>
              </p:cNvGrpSpPr>
              <p:nvPr/>
            </p:nvGrpSpPr>
            <p:grpSpPr bwMode="auto">
              <a:xfrm rot="8930442">
                <a:off x="3102" y="3390"/>
                <a:ext cx="156" cy="102"/>
                <a:chOff x="3294" y="2721"/>
                <a:chExt cx="156" cy="102"/>
              </a:xfrm>
            </p:grpSpPr>
            <p:sp>
              <p:nvSpPr>
                <p:cNvPr id="10139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92" name="Oval 16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84" name="Group 108"/>
              <p:cNvGrpSpPr>
                <a:grpSpLocks/>
              </p:cNvGrpSpPr>
              <p:nvPr/>
            </p:nvGrpSpPr>
            <p:grpSpPr bwMode="auto">
              <a:xfrm>
                <a:off x="3517" y="2932"/>
                <a:ext cx="129" cy="79"/>
                <a:chOff x="3517" y="2932"/>
                <a:chExt cx="129" cy="79"/>
              </a:xfrm>
            </p:grpSpPr>
            <p:sp>
              <p:nvSpPr>
                <p:cNvPr id="101394" name="Line 18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517" y="2936"/>
                  <a:ext cx="92" cy="7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95" name="Oval 19"/>
                <p:cNvSpPr>
                  <a:spLocks noChangeArrowheads="1"/>
                </p:cNvSpPr>
                <p:nvPr/>
              </p:nvSpPr>
              <p:spPr bwMode="auto">
                <a:xfrm rot="12120677">
                  <a:off x="3586" y="293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82" name="Group 106"/>
              <p:cNvGrpSpPr>
                <a:grpSpLocks/>
              </p:cNvGrpSpPr>
              <p:nvPr/>
            </p:nvGrpSpPr>
            <p:grpSpPr bwMode="auto">
              <a:xfrm>
                <a:off x="3586" y="2961"/>
                <a:ext cx="218" cy="158"/>
                <a:chOff x="3586" y="2961"/>
                <a:chExt cx="218" cy="158"/>
              </a:xfrm>
            </p:grpSpPr>
            <p:sp>
              <p:nvSpPr>
                <p:cNvPr id="101397" name="Line 21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3601" y="2961"/>
                  <a:ext cx="203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398" name="Oval 22"/>
                <p:cNvSpPr>
                  <a:spLocks noChangeArrowheads="1"/>
                </p:cNvSpPr>
                <p:nvPr/>
              </p:nvSpPr>
              <p:spPr bwMode="auto">
                <a:xfrm rot="-665623">
                  <a:off x="3586" y="305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399" name="Group 23"/>
              <p:cNvGrpSpPr>
                <a:grpSpLocks/>
              </p:cNvGrpSpPr>
              <p:nvPr/>
            </p:nvGrpSpPr>
            <p:grpSpPr bwMode="auto">
              <a:xfrm rot="7762159">
                <a:off x="4236" y="2910"/>
                <a:ext cx="156" cy="102"/>
                <a:chOff x="3294" y="2721"/>
                <a:chExt cx="156" cy="102"/>
              </a:xfrm>
            </p:grpSpPr>
            <p:sp>
              <p:nvSpPr>
                <p:cNvPr id="10140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01" name="Oval 2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83" name="Group 107"/>
              <p:cNvGrpSpPr>
                <a:grpSpLocks/>
              </p:cNvGrpSpPr>
              <p:nvPr/>
            </p:nvGrpSpPr>
            <p:grpSpPr bwMode="auto">
              <a:xfrm>
                <a:off x="4000" y="3212"/>
                <a:ext cx="185" cy="198"/>
                <a:chOff x="4000" y="3212"/>
                <a:chExt cx="185" cy="198"/>
              </a:xfrm>
            </p:grpSpPr>
            <p:sp>
              <p:nvSpPr>
                <p:cNvPr id="101403" name="Line 27"/>
                <p:cNvSpPr>
                  <a:spLocks noChangeShapeType="1"/>
                </p:cNvSpPr>
                <p:nvPr/>
              </p:nvSpPr>
              <p:spPr bwMode="auto">
                <a:xfrm rot="4079323" flipV="1">
                  <a:off x="4021" y="3246"/>
                  <a:ext cx="198" cy="13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04" name="Oval 28"/>
                <p:cNvSpPr>
                  <a:spLocks noChangeArrowheads="1"/>
                </p:cNvSpPr>
                <p:nvPr/>
              </p:nvSpPr>
              <p:spPr bwMode="auto">
                <a:xfrm rot="4079323">
                  <a:off x="4000" y="321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8" name="Group 92"/>
              <p:cNvGrpSpPr>
                <a:grpSpLocks/>
              </p:cNvGrpSpPr>
              <p:nvPr/>
            </p:nvGrpSpPr>
            <p:grpSpPr bwMode="auto">
              <a:xfrm>
                <a:off x="3906" y="3552"/>
                <a:ext cx="104" cy="229"/>
                <a:chOff x="3906" y="3552"/>
                <a:chExt cx="104" cy="229"/>
              </a:xfrm>
            </p:grpSpPr>
            <p:sp>
              <p:nvSpPr>
                <p:cNvPr id="101406" name="Line 30"/>
                <p:cNvSpPr>
                  <a:spLocks noChangeShapeType="1"/>
                </p:cNvSpPr>
                <p:nvPr/>
              </p:nvSpPr>
              <p:spPr bwMode="auto">
                <a:xfrm rot="16469076" flipV="1">
                  <a:off x="3851" y="3607"/>
                  <a:ext cx="198" cy="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07" name="Oval 31"/>
                <p:cNvSpPr>
                  <a:spLocks noChangeArrowheads="1"/>
                </p:cNvSpPr>
                <p:nvPr/>
              </p:nvSpPr>
              <p:spPr bwMode="auto">
                <a:xfrm rot="-5130924">
                  <a:off x="3950" y="372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7" name="Group 101"/>
              <p:cNvGrpSpPr>
                <a:grpSpLocks/>
              </p:cNvGrpSpPr>
              <p:nvPr/>
            </p:nvGrpSpPr>
            <p:grpSpPr bwMode="auto">
              <a:xfrm>
                <a:off x="3030" y="3705"/>
                <a:ext cx="219" cy="150"/>
                <a:chOff x="3030" y="3705"/>
                <a:chExt cx="219" cy="150"/>
              </a:xfrm>
            </p:grpSpPr>
            <p:sp>
              <p:nvSpPr>
                <p:cNvPr id="101409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57" y="3705"/>
                  <a:ext cx="192" cy="12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10" name="Oval 34"/>
                <p:cNvSpPr>
                  <a:spLocks noChangeArrowheads="1"/>
                </p:cNvSpPr>
                <p:nvPr/>
              </p:nvSpPr>
              <p:spPr bwMode="auto">
                <a:xfrm>
                  <a:off x="3030" y="379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7" name="Group 91"/>
              <p:cNvGrpSpPr>
                <a:grpSpLocks/>
              </p:cNvGrpSpPr>
              <p:nvPr/>
            </p:nvGrpSpPr>
            <p:grpSpPr bwMode="auto">
              <a:xfrm>
                <a:off x="4346" y="3280"/>
                <a:ext cx="99" cy="133"/>
                <a:chOff x="4346" y="3280"/>
                <a:chExt cx="99" cy="133"/>
              </a:xfrm>
            </p:grpSpPr>
            <p:sp>
              <p:nvSpPr>
                <p:cNvPr id="101412" name="Line 36"/>
                <p:cNvSpPr>
                  <a:spLocks noChangeShapeType="1"/>
                </p:cNvSpPr>
                <p:nvPr/>
              </p:nvSpPr>
              <p:spPr bwMode="auto">
                <a:xfrm rot="16668918" flipV="1">
                  <a:off x="4337" y="3289"/>
                  <a:ext cx="99" cy="8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13" name="Oval 37"/>
                <p:cNvSpPr>
                  <a:spLocks noChangeArrowheads="1"/>
                </p:cNvSpPr>
                <p:nvPr/>
              </p:nvSpPr>
              <p:spPr bwMode="auto">
                <a:xfrm rot="-4931082">
                  <a:off x="4385" y="335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9" name="Group 93"/>
              <p:cNvGrpSpPr>
                <a:grpSpLocks/>
              </p:cNvGrpSpPr>
              <p:nvPr/>
            </p:nvGrpSpPr>
            <p:grpSpPr bwMode="auto">
              <a:xfrm>
                <a:off x="4121" y="3568"/>
                <a:ext cx="181" cy="141"/>
                <a:chOff x="4121" y="3568"/>
                <a:chExt cx="181" cy="141"/>
              </a:xfrm>
            </p:grpSpPr>
            <p:sp>
              <p:nvSpPr>
                <p:cNvPr id="101415" name="Line 39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121" y="3620"/>
                  <a:ext cx="173" cy="8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16" name="Oval 40"/>
                <p:cNvSpPr>
                  <a:spLocks noChangeArrowheads="1"/>
                </p:cNvSpPr>
                <p:nvPr/>
              </p:nvSpPr>
              <p:spPr bwMode="auto">
                <a:xfrm rot="9479323">
                  <a:off x="4242" y="356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0" name="Group 94"/>
              <p:cNvGrpSpPr>
                <a:grpSpLocks/>
              </p:cNvGrpSpPr>
              <p:nvPr/>
            </p:nvGrpSpPr>
            <p:grpSpPr bwMode="auto">
              <a:xfrm>
                <a:off x="3744" y="3754"/>
                <a:ext cx="163" cy="235"/>
                <a:chOff x="4077" y="3835"/>
                <a:chExt cx="163" cy="235"/>
              </a:xfrm>
            </p:grpSpPr>
            <p:sp>
              <p:nvSpPr>
                <p:cNvPr id="101418" name="Line 42"/>
                <p:cNvSpPr>
                  <a:spLocks noChangeShapeType="1"/>
                </p:cNvSpPr>
                <p:nvPr/>
              </p:nvSpPr>
              <p:spPr bwMode="auto">
                <a:xfrm rot="4787761" flipV="1">
                  <a:off x="4068" y="3899"/>
                  <a:ext cx="221" cy="1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19" name="Oval 43"/>
                <p:cNvSpPr>
                  <a:spLocks noChangeArrowheads="1"/>
                </p:cNvSpPr>
                <p:nvPr/>
              </p:nvSpPr>
              <p:spPr bwMode="auto">
                <a:xfrm rot="4787761">
                  <a:off x="4077" y="3835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1" name="Group 95"/>
              <p:cNvGrpSpPr>
                <a:grpSpLocks/>
              </p:cNvGrpSpPr>
              <p:nvPr/>
            </p:nvGrpSpPr>
            <p:grpSpPr bwMode="auto">
              <a:xfrm>
                <a:off x="4477" y="3717"/>
                <a:ext cx="240" cy="116"/>
                <a:chOff x="4477" y="3717"/>
                <a:chExt cx="240" cy="116"/>
              </a:xfrm>
            </p:grpSpPr>
            <p:sp>
              <p:nvSpPr>
                <p:cNvPr id="101421" name="Line 45"/>
                <p:cNvSpPr>
                  <a:spLocks noChangeShapeType="1"/>
                </p:cNvSpPr>
                <p:nvPr/>
              </p:nvSpPr>
              <p:spPr bwMode="auto">
                <a:xfrm rot="1148018" flipV="1">
                  <a:off x="4516" y="3717"/>
                  <a:ext cx="20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22" name="Oval 46"/>
                <p:cNvSpPr>
                  <a:spLocks noChangeArrowheads="1"/>
                </p:cNvSpPr>
                <p:nvPr/>
              </p:nvSpPr>
              <p:spPr bwMode="auto">
                <a:xfrm rot="1148018">
                  <a:off x="4477" y="3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5" name="Group 99"/>
              <p:cNvGrpSpPr>
                <a:grpSpLocks/>
              </p:cNvGrpSpPr>
              <p:nvPr/>
            </p:nvGrpSpPr>
            <p:grpSpPr bwMode="auto">
              <a:xfrm>
                <a:off x="5122" y="3817"/>
                <a:ext cx="140" cy="104"/>
                <a:chOff x="5122" y="3817"/>
                <a:chExt cx="140" cy="104"/>
              </a:xfrm>
            </p:grpSpPr>
            <p:sp>
              <p:nvSpPr>
                <p:cNvPr id="101424" name="Line 48"/>
                <p:cNvSpPr>
                  <a:spLocks noChangeShapeType="1"/>
                </p:cNvSpPr>
                <p:nvPr/>
              </p:nvSpPr>
              <p:spPr bwMode="auto">
                <a:xfrm rot="10040847" flipV="1">
                  <a:off x="5122" y="3853"/>
                  <a:ext cx="118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25" name="Oval 49"/>
                <p:cNvSpPr>
                  <a:spLocks noChangeArrowheads="1"/>
                </p:cNvSpPr>
                <p:nvPr/>
              </p:nvSpPr>
              <p:spPr bwMode="auto">
                <a:xfrm rot="10040847">
                  <a:off x="5202" y="3817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26" name="Group 50"/>
              <p:cNvGrpSpPr>
                <a:grpSpLocks/>
              </p:cNvGrpSpPr>
              <p:nvPr/>
            </p:nvGrpSpPr>
            <p:grpSpPr bwMode="auto">
              <a:xfrm rot="14307913">
                <a:off x="5046" y="2718"/>
                <a:ext cx="156" cy="102"/>
                <a:chOff x="3294" y="2721"/>
                <a:chExt cx="156" cy="102"/>
              </a:xfrm>
            </p:grpSpPr>
            <p:sp>
              <p:nvSpPr>
                <p:cNvPr id="101427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28" name="Oval 52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2" name="Group 96"/>
              <p:cNvGrpSpPr>
                <a:grpSpLocks/>
              </p:cNvGrpSpPr>
              <p:nvPr/>
            </p:nvGrpSpPr>
            <p:grpSpPr bwMode="auto">
              <a:xfrm>
                <a:off x="4787" y="3729"/>
                <a:ext cx="146" cy="291"/>
                <a:chOff x="4787" y="3729"/>
                <a:chExt cx="146" cy="291"/>
              </a:xfrm>
            </p:grpSpPr>
            <p:sp>
              <p:nvSpPr>
                <p:cNvPr id="101430" name="Line 54"/>
                <p:cNvSpPr>
                  <a:spLocks noChangeShapeType="1"/>
                </p:cNvSpPr>
                <p:nvPr/>
              </p:nvSpPr>
              <p:spPr bwMode="auto">
                <a:xfrm rot="7762159" flipV="1">
                  <a:off x="4735" y="3822"/>
                  <a:ext cx="250" cy="1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31" name="Oval 55"/>
                <p:cNvSpPr>
                  <a:spLocks noChangeArrowheads="1"/>
                </p:cNvSpPr>
                <p:nvPr/>
              </p:nvSpPr>
              <p:spPr bwMode="auto">
                <a:xfrm rot="7762159">
                  <a:off x="4856" y="3729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32" name="Group 56"/>
              <p:cNvGrpSpPr>
                <a:grpSpLocks/>
              </p:cNvGrpSpPr>
              <p:nvPr/>
            </p:nvGrpSpPr>
            <p:grpSpPr bwMode="auto">
              <a:xfrm rot="14307913">
                <a:off x="5172" y="3180"/>
                <a:ext cx="156" cy="102"/>
                <a:chOff x="3294" y="2721"/>
                <a:chExt cx="156" cy="102"/>
              </a:xfrm>
            </p:grpSpPr>
            <p:sp>
              <p:nvSpPr>
                <p:cNvPr id="101433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34" name="Oval 5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4" name="Group 98"/>
              <p:cNvGrpSpPr>
                <a:grpSpLocks/>
              </p:cNvGrpSpPr>
              <p:nvPr/>
            </p:nvGrpSpPr>
            <p:grpSpPr bwMode="auto">
              <a:xfrm>
                <a:off x="4845" y="3208"/>
                <a:ext cx="201" cy="152"/>
                <a:chOff x="4845" y="3208"/>
                <a:chExt cx="201" cy="152"/>
              </a:xfrm>
            </p:grpSpPr>
            <p:sp>
              <p:nvSpPr>
                <p:cNvPr id="101436" name="Line 60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4845" y="3264"/>
                  <a:ext cx="195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37" name="Oval 61"/>
                <p:cNvSpPr>
                  <a:spLocks noChangeArrowheads="1"/>
                </p:cNvSpPr>
                <p:nvPr/>
              </p:nvSpPr>
              <p:spPr bwMode="auto">
                <a:xfrm rot="9479323">
                  <a:off x="4986" y="32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80" name="Group 104"/>
              <p:cNvGrpSpPr>
                <a:grpSpLocks/>
              </p:cNvGrpSpPr>
              <p:nvPr/>
            </p:nvGrpSpPr>
            <p:grpSpPr bwMode="auto">
              <a:xfrm>
                <a:off x="2767" y="2800"/>
                <a:ext cx="164" cy="165"/>
                <a:chOff x="2767" y="2800"/>
                <a:chExt cx="164" cy="165"/>
              </a:xfrm>
            </p:grpSpPr>
            <p:sp>
              <p:nvSpPr>
                <p:cNvPr id="101439" name="Line 63"/>
                <p:cNvSpPr>
                  <a:spLocks noChangeShapeType="1"/>
                </p:cNvSpPr>
                <p:nvPr/>
              </p:nvSpPr>
              <p:spPr bwMode="auto">
                <a:xfrm rot="9479323" flipV="1">
                  <a:off x="2767" y="2849"/>
                  <a:ext cx="161" cy="1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0" name="Oval 64"/>
                <p:cNvSpPr>
                  <a:spLocks noChangeArrowheads="1"/>
                </p:cNvSpPr>
                <p:nvPr/>
              </p:nvSpPr>
              <p:spPr bwMode="auto">
                <a:xfrm rot="9479323">
                  <a:off x="2871" y="2800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6" name="Group 90"/>
              <p:cNvGrpSpPr>
                <a:grpSpLocks/>
              </p:cNvGrpSpPr>
              <p:nvPr/>
            </p:nvGrpSpPr>
            <p:grpSpPr bwMode="auto">
              <a:xfrm>
                <a:off x="4439" y="2919"/>
                <a:ext cx="281" cy="140"/>
                <a:chOff x="4439" y="2919"/>
                <a:chExt cx="281" cy="140"/>
              </a:xfrm>
            </p:grpSpPr>
            <p:sp>
              <p:nvSpPr>
                <p:cNvPr id="101442" name="Line 66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4439" y="2919"/>
                  <a:ext cx="237" cy="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3" name="Oval 67"/>
                <p:cNvSpPr>
                  <a:spLocks noChangeArrowheads="1"/>
                </p:cNvSpPr>
                <p:nvPr/>
              </p:nvSpPr>
              <p:spPr bwMode="auto">
                <a:xfrm rot="12120677">
                  <a:off x="4660" y="29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8" name="Group 102"/>
              <p:cNvGrpSpPr>
                <a:grpSpLocks/>
              </p:cNvGrpSpPr>
              <p:nvPr/>
            </p:nvGrpSpPr>
            <p:grpSpPr bwMode="auto">
              <a:xfrm>
                <a:off x="3398" y="3795"/>
                <a:ext cx="158" cy="71"/>
                <a:chOff x="3398" y="3795"/>
                <a:chExt cx="158" cy="71"/>
              </a:xfrm>
            </p:grpSpPr>
            <p:sp>
              <p:nvSpPr>
                <p:cNvPr id="101445" name="Line 69"/>
                <p:cNvSpPr>
                  <a:spLocks noChangeShapeType="1"/>
                </p:cNvSpPr>
                <p:nvPr/>
              </p:nvSpPr>
              <p:spPr bwMode="auto">
                <a:xfrm rot="12120677" flipV="1">
                  <a:off x="3398" y="3795"/>
                  <a:ext cx="122" cy="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6" name="Oval 70"/>
                <p:cNvSpPr>
                  <a:spLocks noChangeArrowheads="1"/>
                </p:cNvSpPr>
                <p:nvPr/>
              </p:nvSpPr>
              <p:spPr bwMode="auto">
                <a:xfrm rot="12120677">
                  <a:off x="3496" y="3796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6" name="Group 100"/>
              <p:cNvGrpSpPr>
                <a:grpSpLocks/>
              </p:cNvGrpSpPr>
              <p:nvPr/>
            </p:nvGrpSpPr>
            <p:grpSpPr bwMode="auto">
              <a:xfrm>
                <a:off x="2851" y="3239"/>
                <a:ext cx="213" cy="165"/>
                <a:chOff x="2851" y="3239"/>
                <a:chExt cx="213" cy="165"/>
              </a:xfrm>
            </p:grpSpPr>
            <p:sp>
              <p:nvSpPr>
                <p:cNvPr id="101448" name="Line 72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2866" y="3239"/>
                  <a:ext cx="198" cy="12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49" name="Oval 73"/>
                <p:cNvSpPr>
                  <a:spLocks noChangeArrowheads="1"/>
                </p:cNvSpPr>
                <p:nvPr/>
              </p:nvSpPr>
              <p:spPr bwMode="auto">
                <a:xfrm rot="-665623">
                  <a:off x="2851" y="3344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3" name="Group 97"/>
              <p:cNvGrpSpPr>
                <a:grpSpLocks/>
              </p:cNvGrpSpPr>
              <p:nvPr/>
            </p:nvGrpSpPr>
            <p:grpSpPr bwMode="auto">
              <a:xfrm>
                <a:off x="5104" y="2907"/>
                <a:ext cx="207" cy="161"/>
                <a:chOff x="5104" y="2907"/>
                <a:chExt cx="207" cy="161"/>
              </a:xfrm>
            </p:grpSpPr>
            <p:sp>
              <p:nvSpPr>
                <p:cNvPr id="101451" name="Line 75"/>
                <p:cNvSpPr>
                  <a:spLocks noChangeShapeType="1"/>
                </p:cNvSpPr>
                <p:nvPr/>
              </p:nvSpPr>
              <p:spPr bwMode="auto">
                <a:xfrm rot="20934377" flipV="1">
                  <a:off x="5110" y="2907"/>
                  <a:ext cx="201" cy="11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52" name="Oval 76"/>
                <p:cNvSpPr>
                  <a:spLocks noChangeArrowheads="1"/>
                </p:cNvSpPr>
                <p:nvPr/>
              </p:nvSpPr>
              <p:spPr bwMode="auto">
                <a:xfrm rot="-665623">
                  <a:off x="5104" y="3008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5" name="Group 89"/>
              <p:cNvGrpSpPr>
                <a:grpSpLocks/>
              </p:cNvGrpSpPr>
              <p:nvPr/>
            </p:nvGrpSpPr>
            <p:grpSpPr bwMode="auto">
              <a:xfrm>
                <a:off x="3839" y="2653"/>
                <a:ext cx="125" cy="249"/>
                <a:chOff x="3839" y="2653"/>
                <a:chExt cx="125" cy="249"/>
              </a:xfrm>
            </p:grpSpPr>
            <p:sp>
              <p:nvSpPr>
                <p:cNvPr id="101454" name="Line 78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797" y="2695"/>
                  <a:ext cx="209" cy="1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55" name="Oval 79"/>
                <p:cNvSpPr>
                  <a:spLocks noChangeArrowheads="1"/>
                </p:cNvSpPr>
                <p:nvPr/>
              </p:nvSpPr>
              <p:spPr bwMode="auto">
                <a:xfrm rot="-4382366">
                  <a:off x="3897" y="2842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79" name="Group 103"/>
              <p:cNvGrpSpPr>
                <a:grpSpLocks/>
              </p:cNvGrpSpPr>
              <p:nvPr/>
            </p:nvGrpSpPr>
            <p:grpSpPr bwMode="auto">
              <a:xfrm>
                <a:off x="3423" y="3223"/>
                <a:ext cx="157" cy="288"/>
                <a:chOff x="3423" y="3223"/>
                <a:chExt cx="157" cy="288"/>
              </a:xfrm>
            </p:grpSpPr>
            <p:sp>
              <p:nvSpPr>
                <p:cNvPr id="101457" name="Line 81"/>
                <p:cNvSpPr>
                  <a:spLocks noChangeShapeType="1"/>
                </p:cNvSpPr>
                <p:nvPr/>
              </p:nvSpPr>
              <p:spPr bwMode="auto">
                <a:xfrm rot="17217634" flipV="1">
                  <a:off x="3380" y="3266"/>
                  <a:ext cx="244" cy="15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58" name="Oval 82"/>
                <p:cNvSpPr>
                  <a:spLocks noChangeArrowheads="1"/>
                </p:cNvSpPr>
                <p:nvPr/>
              </p:nvSpPr>
              <p:spPr bwMode="auto">
                <a:xfrm rot="-4382366">
                  <a:off x="3507" y="3451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59" name="Group 83"/>
              <p:cNvGrpSpPr>
                <a:grpSpLocks/>
              </p:cNvGrpSpPr>
              <p:nvPr/>
            </p:nvGrpSpPr>
            <p:grpSpPr bwMode="auto">
              <a:xfrm rot="9479323">
                <a:off x="2817" y="3663"/>
                <a:ext cx="156" cy="102"/>
                <a:chOff x="3294" y="2721"/>
                <a:chExt cx="156" cy="102"/>
              </a:xfrm>
            </p:grpSpPr>
            <p:sp>
              <p:nvSpPr>
                <p:cNvPr id="10146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61" name="Oval 85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1462" name="Group 86"/>
              <p:cNvGrpSpPr>
                <a:grpSpLocks/>
              </p:cNvGrpSpPr>
              <p:nvPr/>
            </p:nvGrpSpPr>
            <p:grpSpPr bwMode="auto">
              <a:xfrm rot="1148018">
                <a:off x="3234" y="3090"/>
                <a:ext cx="156" cy="102"/>
                <a:chOff x="3294" y="2721"/>
                <a:chExt cx="156" cy="102"/>
              </a:xfrm>
            </p:grpSpPr>
            <p:sp>
              <p:nvSpPr>
                <p:cNvPr id="101463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321" y="2721"/>
                  <a:ext cx="129" cy="7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464" name="Oval 88"/>
                <p:cNvSpPr>
                  <a:spLocks noChangeArrowheads="1"/>
                </p:cNvSpPr>
                <p:nvPr/>
              </p:nvSpPr>
              <p:spPr bwMode="auto">
                <a:xfrm>
                  <a:off x="3294" y="2763"/>
                  <a:ext cx="60" cy="60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1491" name="Group 115"/>
          <p:cNvGrpSpPr>
            <a:grpSpLocks/>
          </p:cNvGrpSpPr>
          <p:nvPr/>
        </p:nvGrpSpPr>
        <p:grpSpPr bwMode="auto">
          <a:xfrm rot="-21159569">
            <a:off x="7970838" y="6707188"/>
            <a:ext cx="371475" cy="150812"/>
            <a:chOff x="810" y="3741"/>
            <a:chExt cx="234" cy="95"/>
          </a:xfrm>
        </p:grpSpPr>
        <p:sp>
          <p:nvSpPr>
            <p:cNvPr id="101492" name="Line 116"/>
            <p:cNvSpPr>
              <a:spLocks noChangeShapeType="1"/>
            </p:cNvSpPr>
            <p:nvPr/>
          </p:nvSpPr>
          <p:spPr bwMode="auto">
            <a:xfrm>
              <a:off x="873" y="3788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93" name="Oval 117"/>
            <p:cNvSpPr>
              <a:spLocks noChangeArrowheads="1"/>
            </p:cNvSpPr>
            <p:nvPr/>
          </p:nvSpPr>
          <p:spPr bwMode="auto">
            <a:xfrm>
              <a:off x="810" y="374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15" name="Group 139"/>
          <p:cNvGrpSpPr>
            <a:grpSpLocks/>
          </p:cNvGrpSpPr>
          <p:nvPr/>
        </p:nvGrpSpPr>
        <p:grpSpPr bwMode="auto">
          <a:xfrm>
            <a:off x="220663" y="5418138"/>
            <a:ext cx="3859212" cy="152400"/>
            <a:chOff x="139" y="3465"/>
            <a:chExt cx="2431" cy="96"/>
          </a:xfrm>
        </p:grpSpPr>
        <p:grpSp>
          <p:nvGrpSpPr>
            <p:cNvPr id="101490" name="Group 114"/>
            <p:cNvGrpSpPr>
              <a:grpSpLocks/>
            </p:cNvGrpSpPr>
            <p:nvPr/>
          </p:nvGrpSpPr>
          <p:grpSpPr bwMode="auto">
            <a:xfrm>
              <a:off x="766" y="3465"/>
              <a:ext cx="234" cy="95"/>
              <a:chOff x="810" y="3741"/>
              <a:chExt cx="234" cy="95"/>
            </a:xfrm>
          </p:grpSpPr>
          <p:sp>
            <p:nvSpPr>
              <p:cNvPr id="101489" name="Line 113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8" name="Oval 112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494" name="Group 118"/>
            <p:cNvGrpSpPr>
              <a:grpSpLocks/>
            </p:cNvGrpSpPr>
            <p:nvPr/>
          </p:nvGrpSpPr>
          <p:grpSpPr bwMode="auto">
            <a:xfrm>
              <a:off x="1080" y="3465"/>
              <a:ext cx="234" cy="95"/>
              <a:chOff x="810" y="3741"/>
              <a:chExt cx="234" cy="95"/>
            </a:xfrm>
          </p:grpSpPr>
          <p:sp>
            <p:nvSpPr>
              <p:cNvPr id="101495" name="Line 119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6" name="Oval 120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497" name="Group 121"/>
            <p:cNvGrpSpPr>
              <a:grpSpLocks/>
            </p:cNvGrpSpPr>
            <p:nvPr/>
          </p:nvGrpSpPr>
          <p:grpSpPr bwMode="auto">
            <a:xfrm>
              <a:off x="1394" y="3465"/>
              <a:ext cx="234" cy="95"/>
              <a:chOff x="810" y="3741"/>
              <a:chExt cx="234" cy="95"/>
            </a:xfrm>
          </p:grpSpPr>
          <p:sp>
            <p:nvSpPr>
              <p:cNvPr id="101498" name="Line 122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9" name="Oval 123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500" name="Group 124"/>
            <p:cNvGrpSpPr>
              <a:grpSpLocks/>
            </p:cNvGrpSpPr>
            <p:nvPr/>
          </p:nvGrpSpPr>
          <p:grpSpPr bwMode="auto">
            <a:xfrm>
              <a:off x="1708" y="3465"/>
              <a:ext cx="234" cy="95"/>
              <a:chOff x="810" y="3741"/>
              <a:chExt cx="234" cy="95"/>
            </a:xfrm>
          </p:grpSpPr>
          <p:sp>
            <p:nvSpPr>
              <p:cNvPr id="101501" name="Line 125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2" name="Oval 126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503" name="Group 127"/>
            <p:cNvGrpSpPr>
              <a:grpSpLocks/>
            </p:cNvGrpSpPr>
            <p:nvPr/>
          </p:nvGrpSpPr>
          <p:grpSpPr bwMode="auto">
            <a:xfrm>
              <a:off x="452" y="3465"/>
              <a:ext cx="234" cy="95"/>
              <a:chOff x="810" y="3741"/>
              <a:chExt cx="234" cy="95"/>
            </a:xfrm>
          </p:grpSpPr>
          <p:sp>
            <p:nvSpPr>
              <p:cNvPr id="101504" name="Line 128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5" name="Oval 129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506" name="Group 130"/>
            <p:cNvGrpSpPr>
              <a:grpSpLocks/>
            </p:cNvGrpSpPr>
            <p:nvPr/>
          </p:nvGrpSpPr>
          <p:grpSpPr bwMode="auto">
            <a:xfrm>
              <a:off x="2022" y="3465"/>
              <a:ext cx="234" cy="95"/>
              <a:chOff x="810" y="3741"/>
              <a:chExt cx="234" cy="95"/>
            </a:xfrm>
          </p:grpSpPr>
          <p:sp>
            <p:nvSpPr>
              <p:cNvPr id="101507" name="Line 131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8" name="Oval 132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509" name="Group 133"/>
            <p:cNvGrpSpPr>
              <a:grpSpLocks/>
            </p:cNvGrpSpPr>
            <p:nvPr/>
          </p:nvGrpSpPr>
          <p:grpSpPr bwMode="auto">
            <a:xfrm>
              <a:off x="2336" y="3465"/>
              <a:ext cx="234" cy="95"/>
              <a:chOff x="810" y="3741"/>
              <a:chExt cx="234" cy="95"/>
            </a:xfrm>
          </p:grpSpPr>
          <p:sp>
            <p:nvSpPr>
              <p:cNvPr id="101510" name="Line 134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1" name="Oval 135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1512" name="Group 136"/>
            <p:cNvGrpSpPr>
              <a:grpSpLocks/>
            </p:cNvGrpSpPr>
            <p:nvPr/>
          </p:nvGrpSpPr>
          <p:grpSpPr bwMode="auto">
            <a:xfrm>
              <a:off x="139" y="3466"/>
              <a:ext cx="234" cy="95"/>
              <a:chOff x="810" y="3741"/>
              <a:chExt cx="234" cy="95"/>
            </a:xfrm>
          </p:grpSpPr>
          <p:sp>
            <p:nvSpPr>
              <p:cNvPr id="101513" name="Line 137"/>
              <p:cNvSpPr>
                <a:spLocks noChangeShapeType="1"/>
              </p:cNvSpPr>
              <p:nvPr/>
            </p:nvSpPr>
            <p:spPr bwMode="auto">
              <a:xfrm>
                <a:off x="873" y="3788"/>
                <a:ext cx="17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>
                <a:prstShdw prst="shdw12">
                  <a:schemeClr val="tx1">
                    <a:gamma/>
                    <a:shade val="60000"/>
                    <a:invGamma/>
                    <a:alpha val="50000"/>
                  </a:schemeClr>
                </a:prst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4" name="Oval 138"/>
              <p:cNvSpPr>
                <a:spLocks noChangeArrowheads="1"/>
              </p:cNvSpPr>
              <p:nvPr/>
            </p:nvSpPr>
            <p:spPr bwMode="auto">
              <a:xfrm>
                <a:off x="810" y="3741"/>
                <a:ext cx="95" cy="95"/>
              </a:xfrm>
              <a:prstGeom prst="ellipse">
                <a:avLst/>
              </a:prstGeom>
              <a:solidFill>
                <a:srgbClr val="00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1543" name="Group 167"/>
          <p:cNvGrpSpPr>
            <a:grpSpLocks/>
          </p:cNvGrpSpPr>
          <p:nvPr/>
        </p:nvGrpSpPr>
        <p:grpSpPr bwMode="auto">
          <a:xfrm>
            <a:off x="6370638" y="3767138"/>
            <a:ext cx="193675" cy="647700"/>
            <a:chOff x="4013" y="2373"/>
            <a:chExt cx="122" cy="408"/>
          </a:xfrm>
        </p:grpSpPr>
        <p:sp>
          <p:nvSpPr>
            <p:cNvPr id="101517" name="Line 141"/>
            <p:cNvSpPr>
              <a:spLocks noChangeShapeType="1"/>
            </p:cNvSpPr>
            <p:nvPr/>
          </p:nvSpPr>
          <p:spPr bwMode="auto">
            <a:xfrm rot="17567694" flipH="1">
              <a:off x="3948" y="2543"/>
              <a:ext cx="357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18" name="Oval 142"/>
            <p:cNvSpPr>
              <a:spLocks noChangeArrowheads="1"/>
            </p:cNvSpPr>
            <p:nvPr/>
          </p:nvSpPr>
          <p:spPr bwMode="auto">
            <a:xfrm rot="-4032306">
              <a:off x="4013" y="268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44" name="Group 168"/>
          <p:cNvGrpSpPr>
            <a:grpSpLocks/>
          </p:cNvGrpSpPr>
          <p:nvPr/>
        </p:nvGrpSpPr>
        <p:grpSpPr bwMode="auto">
          <a:xfrm>
            <a:off x="5170488" y="3883025"/>
            <a:ext cx="604837" cy="179388"/>
            <a:chOff x="3257" y="2446"/>
            <a:chExt cx="381" cy="113"/>
          </a:xfrm>
        </p:grpSpPr>
        <p:sp>
          <p:nvSpPr>
            <p:cNvPr id="101520" name="Line 144"/>
            <p:cNvSpPr>
              <a:spLocks noChangeShapeType="1"/>
            </p:cNvSpPr>
            <p:nvPr/>
          </p:nvSpPr>
          <p:spPr bwMode="auto">
            <a:xfrm rot="-9682345">
              <a:off x="3257" y="2446"/>
              <a:ext cx="328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21" name="Oval 145"/>
            <p:cNvSpPr>
              <a:spLocks noChangeArrowheads="1"/>
            </p:cNvSpPr>
            <p:nvPr/>
          </p:nvSpPr>
          <p:spPr bwMode="auto">
            <a:xfrm rot="-9682345">
              <a:off x="3543" y="2464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45" name="Group 169"/>
          <p:cNvGrpSpPr>
            <a:grpSpLocks/>
          </p:cNvGrpSpPr>
          <p:nvPr/>
        </p:nvGrpSpPr>
        <p:grpSpPr bwMode="auto">
          <a:xfrm>
            <a:off x="6683375" y="6494463"/>
            <a:ext cx="150813" cy="369887"/>
            <a:chOff x="4210" y="4091"/>
            <a:chExt cx="95" cy="233"/>
          </a:xfrm>
        </p:grpSpPr>
        <p:sp>
          <p:nvSpPr>
            <p:cNvPr id="101523" name="Line 147"/>
            <p:cNvSpPr>
              <a:spLocks noChangeShapeType="1"/>
            </p:cNvSpPr>
            <p:nvPr/>
          </p:nvSpPr>
          <p:spPr bwMode="auto">
            <a:xfrm rot="-17522944">
              <a:off x="4197" y="4224"/>
              <a:ext cx="174" cy="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24" name="Oval 148"/>
            <p:cNvSpPr>
              <a:spLocks noChangeArrowheads="1"/>
            </p:cNvSpPr>
            <p:nvPr/>
          </p:nvSpPr>
          <p:spPr bwMode="auto">
            <a:xfrm rot="-17522944">
              <a:off x="4210" y="409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42" name="Group 166"/>
          <p:cNvGrpSpPr>
            <a:grpSpLocks/>
          </p:cNvGrpSpPr>
          <p:nvPr/>
        </p:nvGrpSpPr>
        <p:grpSpPr bwMode="auto">
          <a:xfrm>
            <a:off x="6978650" y="3724275"/>
            <a:ext cx="150813" cy="363538"/>
            <a:chOff x="4396" y="2346"/>
            <a:chExt cx="95" cy="229"/>
          </a:xfrm>
        </p:grpSpPr>
        <p:sp>
          <p:nvSpPr>
            <p:cNvPr id="101526" name="Line 150"/>
            <p:cNvSpPr>
              <a:spLocks noChangeShapeType="1"/>
            </p:cNvSpPr>
            <p:nvPr/>
          </p:nvSpPr>
          <p:spPr bwMode="auto">
            <a:xfrm rot="-6466297">
              <a:off x="4326" y="2432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27" name="Oval 151"/>
            <p:cNvSpPr>
              <a:spLocks noChangeArrowheads="1"/>
            </p:cNvSpPr>
            <p:nvPr/>
          </p:nvSpPr>
          <p:spPr bwMode="auto">
            <a:xfrm rot="-6466297">
              <a:off x="4396" y="2480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28" name="Group 152"/>
          <p:cNvGrpSpPr>
            <a:grpSpLocks/>
          </p:cNvGrpSpPr>
          <p:nvPr/>
        </p:nvGrpSpPr>
        <p:grpSpPr bwMode="auto">
          <a:xfrm rot="-14290105">
            <a:off x="4937919" y="6596856"/>
            <a:ext cx="371475" cy="150813"/>
            <a:chOff x="810" y="3741"/>
            <a:chExt cx="234" cy="95"/>
          </a:xfrm>
        </p:grpSpPr>
        <p:sp>
          <p:nvSpPr>
            <p:cNvPr id="101529" name="Line 153"/>
            <p:cNvSpPr>
              <a:spLocks noChangeShapeType="1"/>
            </p:cNvSpPr>
            <p:nvPr/>
          </p:nvSpPr>
          <p:spPr bwMode="auto">
            <a:xfrm>
              <a:off x="873" y="3788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30" name="Oval 154"/>
            <p:cNvSpPr>
              <a:spLocks noChangeArrowheads="1"/>
            </p:cNvSpPr>
            <p:nvPr/>
          </p:nvSpPr>
          <p:spPr bwMode="auto">
            <a:xfrm>
              <a:off x="810" y="374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31" name="Group 155"/>
          <p:cNvGrpSpPr>
            <a:grpSpLocks/>
          </p:cNvGrpSpPr>
          <p:nvPr/>
        </p:nvGrpSpPr>
        <p:grpSpPr bwMode="auto">
          <a:xfrm rot="-18828073">
            <a:off x="8755856" y="6126957"/>
            <a:ext cx="371475" cy="150812"/>
            <a:chOff x="810" y="3741"/>
            <a:chExt cx="234" cy="95"/>
          </a:xfrm>
        </p:grpSpPr>
        <p:sp>
          <p:nvSpPr>
            <p:cNvPr id="101532" name="Line 156"/>
            <p:cNvSpPr>
              <a:spLocks noChangeShapeType="1"/>
            </p:cNvSpPr>
            <p:nvPr/>
          </p:nvSpPr>
          <p:spPr bwMode="auto">
            <a:xfrm>
              <a:off x="873" y="3788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33" name="Oval 157"/>
            <p:cNvSpPr>
              <a:spLocks noChangeArrowheads="1"/>
            </p:cNvSpPr>
            <p:nvPr/>
          </p:nvSpPr>
          <p:spPr bwMode="auto">
            <a:xfrm>
              <a:off x="810" y="374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40" name="Group 164"/>
          <p:cNvGrpSpPr>
            <a:grpSpLocks/>
          </p:cNvGrpSpPr>
          <p:nvPr/>
        </p:nvGrpSpPr>
        <p:grpSpPr bwMode="auto">
          <a:xfrm>
            <a:off x="7842250" y="3863975"/>
            <a:ext cx="150813" cy="582613"/>
            <a:chOff x="4940" y="2434"/>
            <a:chExt cx="95" cy="367"/>
          </a:xfrm>
        </p:grpSpPr>
        <p:sp>
          <p:nvSpPr>
            <p:cNvPr id="101535" name="Line 159"/>
            <p:cNvSpPr>
              <a:spLocks noChangeShapeType="1"/>
            </p:cNvSpPr>
            <p:nvPr/>
          </p:nvSpPr>
          <p:spPr bwMode="auto">
            <a:xfrm rot="16200000">
              <a:off x="4839" y="2582"/>
              <a:ext cx="304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36" name="Oval 160"/>
            <p:cNvSpPr>
              <a:spLocks noChangeArrowheads="1"/>
            </p:cNvSpPr>
            <p:nvPr/>
          </p:nvSpPr>
          <p:spPr bwMode="auto">
            <a:xfrm rot="16200000">
              <a:off x="4940" y="2706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537" name="Group 161"/>
          <p:cNvGrpSpPr>
            <a:grpSpLocks/>
          </p:cNvGrpSpPr>
          <p:nvPr/>
        </p:nvGrpSpPr>
        <p:grpSpPr bwMode="auto">
          <a:xfrm rot="-22377821">
            <a:off x="8361363" y="4200525"/>
            <a:ext cx="371475" cy="150813"/>
            <a:chOff x="810" y="3741"/>
            <a:chExt cx="234" cy="95"/>
          </a:xfrm>
        </p:grpSpPr>
        <p:sp>
          <p:nvSpPr>
            <p:cNvPr id="101538" name="Line 162"/>
            <p:cNvSpPr>
              <a:spLocks noChangeShapeType="1"/>
            </p:cNvSpPr>
            <p:nvPr/>
          </p:nvSpPr>
          <p:spPr bwMode="auto">
            <a:xfrm>
              <a:off x="873" y="3788"/>
              <a:ext cx="1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prstShdw prst="shdw12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539" name="Oval 163"/>
            <p:cNvSpPr>
              <a:spLocks noChangeArrowheads="1"/>
            </p:cNvSpPr>
            <p:nvPr/>
          </p:nvSpPr>
          <p:spPr bwMode="auto">
            <a:xfrm>
              <a:off x="810" y="3741"/>
              <a:ext cx="95" cy="95"/>
            </a:xfrm>
            <a:prstGeom prst="ellipse">
              <a:avLst/>
            </a:prstGeom>
            <a:solidFill>
              <a:srgbClr val="00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Neutrons, QENS, and the Large Incoherent Cross-section of H</a:t>
            </a:r>
          </a:p>
        </p:txBody>
      </p:sp>
      <p:grpSp>
        <p:nvGrpSpPr>
          <p:cNvPr id="102405" name="Group 5"/>
          <p:cNvGrpSpPr>
            <a:grpSpLocks/>
          </p:cNvGrpSpPr>
          <p:nvPr/>
        </p:nvGrpSpPr>
        <p:grpSpPr bwMode="auto">
          <a:xfrm>
            <a:off x="-9525" y="1143000"/>
            <a:ext cx="9067800" cy="2035175"/>
            <a:chOff x="0" y="528"/>
            <a:chExt cx="5712" cy="1282"/>
          </a:xfrm>
        </p:grpSpPr>
        <p:pic>
          <p:nvPicPr>
            <p:cNvPr id="102406" name="Picture 6" descr="Neutron and x-ray scattering cross-sections compared. Note that neutrons penetrate through Al much better than x-rays do, yet are strongly scatered by hydrogen"/>
            <p:cNvPicPr>
              <a:picLocks noChangeAspect="1" noChangeArrowheads="1"/>
            </p:cNvPicPr>
            <p:nvPr/>
          </p:nvPicPr>
          <p:blipFill>
            <a:blip r:embed="rId2"/>
            <a:srcRect b="19063"/>
            <a:stretch>
              <a:fillRect/>
            </a:stretch>
          </p:blipFill>
          <p:spPr bwMode="auto">
            <a:xfrm>
              <a:off x="3734" y="528"/>
              <a:ext cx="1978" cy="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0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5"/>
              <a:ext cx="3706" cy="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2408" name="Group 8"/>
            <p:cNvGrpSpPr>
              <a:grpSpLocks/>
            </p:cNvGrpSpPr>
            <p:nvPr/>
          </p:nvGrpSpPr>
          <p:grpSpPr bwMode="auto">
            <a:xfrm>
              <a:off x="1793" y="537"/>
              <a:ext cx="1927" cy="1198"/>
              <a:chOff x="1793" y="537"/>
              <a:chExt cx="1927" cy="1198"/>
            </a:xfrm>
          </p:grpSpPr>
          <p:sp>
            <p:nvSpPr>
              <p:cNvPr id="102409" name="Rectangle 9"/>
              <p:cNvSpPr>
                <a:spLocks noChangeArrowheads="1"/>
              </p:cNvSpPr>
              <p:nvPr/>
            </p:nvSpPr>
            <p:spPr bwMode="auto">
              <a:xfrm>
                <a:off x="1793" y="575"/>
                <a:ext cx="1927" cy="116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 sz="2800"/>
              </a:p>
            </p:txBody>
          </p:sp>
          <p:sp>
            <p:nvSpPr>
              <p:cNvPr id="102410" name="AutoShape 10"/>
              <p:cNvSpPr>
                <a:spLocks noChangeAspect="1" noChangeArrowheads="1"/>
              </p:cNvSpPr>
              <p:nvPr/>
            </p:nvSpPr>
            <p:spPr bwMode="auto">
              <a:xfrm>
                <a:off x="3404" y="650"/>
                <a:ext cx="196" cy="196"/>
              </a:xfrm>
              <a:prstGeom prst="flowChartConnector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1" name="Text Box 11"/>
              <p:cNvSpPr txBox="1">
                <a:spLocks noChangeArrowheads="1"/>
              </p:cNvSpPr>
              <p:nvPr/>
            </p:nvSpPr>
            <p:spPr bwMode="auto">
              <a:xfrm>
                <a:off x="2089" y="537"/>
                <a:ext cx="18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200" b="1"/>
                  <a:t>C</a:t>
                </a:r>
              </a:p>
            </p:txBody>
          </p:sp>
          <p:sp>
            <p:nvSpPr>
              <p:cNvPr id="102412" name="Text Box 12"/>
              <p:cNvSpPr txBox="1">
                <a:spLocks noChangeArrowheads="1"/>
              </p:cNvSpPr>
              <p:nvPr/>
            </p:nvSpPr>
            <p:spPr bwMode="auto">
              <a:xfrm>
                <a:off x="2321" y="537"/>
                <a:ext cx="19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200" b="1"/>
                  <a:t>O</a:t>
                </a:r>
              </a:p>
            </p:txBody>
          </p:sp>
          <p:grpSp>
            <p:nvGrpSpPr>
              <p:cNvPr id="102413" name="Group 13"/>
              <p:cNvGrpSpPr>
                <a:grpSpLocks/>
              </p:cNvGrpSpPr>
              <p:nvPr/>
            </p:nvGrpSpPr>
            <p:grpSpPr bwMode="auto">
              <a:xfrm>
                <a:off x="1824" y="557"/>
                <a:ext cx="1765" cy="1138"/>
                <a:chOff x="1824" y="557"/>
                <a:chExt cx="1765" cy="1138"/>
              </a:xfrm>
            </p:grpSpPr>
            <p:sp>
              <p:nvSpPr>
                <p:cNvPr id="102414" name="AutoShape 14"/>
                <p:cNvSpPr>
                  <a:spLocks noChangeArrowheads="1"/>
                </p:cNvSpPr>
                <p:nvPr/>
              </p:nvSpPr>
              <p:spPr bwMode="auto">
                <a:xfrm>
                  <a:off x="1945" y="700"/>
                  <a:ext cx="96" cy="9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5" name="AutoShape 15"/>
                <p:cNvSpPr>
                  <a:spLocks noChangeAspect="1" noChangeArrowheads="1"/>
                </p:cNvSpPr>
                <p:nvPr/>
              </p:nvSpPr>
              <p:spPr bwMode="auto">
                <a:xfrm>
                  <a:off x="2112" y="670"/>
                  <a:ext cx="155" cy="155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6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2352" y="684"/>
                  <a:ext cx="127" cy="12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7" name="AutoShape 17"/>
                <p:cNvSpPr>
                  <a:spLocks noChangeArrowheads="1"/>
                </p:cNvSpPr>
                <p:nvPr/>
              </p:nvSpPr>
              <p:spPr bwMode="auto">
                <a:xfrm>
                  <a:off x="2543" y="700"/>
                  <a:ext cx="96" cy="96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8" name="AutoShape 18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644"/>
                  <a:ext cx="207" cy="207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19" name="AutoShap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3066" y="624"/>
                  <a:ext cx="248" cy="248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0" name="AutoShape 20"/>
                <p:cNvSpPr>
                  <a:spLocks noChangeAspect="1" noChangeArrowheads="1"/>
                </p:cNvSpPr>
                <p:nvPr/>
              </p:nvSpPr>
              <p:spPr bwMode="auto">
                <a:xfrm>
                  <a:off x="1920" y="897"/>
                  <a:ext cx="155" cy="155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1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911"/>
                  <a:ext cx="127" cy="12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2" name="AutoShap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2547" y="1104"/>
                  <a:ext cx="86" cy="86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3" name="Oval 23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296"/>
                  <a:ext cx="127" cy="127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4" name="AutoShape 24"/>
                <p:cNvSpPr>
                  <a:spLocks noChangeAspect="1" noChangeArrowheads="1"/>
                </p:cNvSpPr>
                <p:nvPr/>
              </p:nvSpPr>
              <p:spPr bwMode="auto">
                <a:xfrm>
                  <a:off x="2513" y="1488"/>
                  <a:ext cx="155" cy="155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5" name="AutoShape 25"/>
                <p:cNvSpPr>
                  <a:spLocks noChangeAspect="1" noChangeArrowheads="1"/>
                </p:cNvSpPr>
                <p:nvPr/>
              </p:nvSpPr>
              <p:spPr bwMode="auto">
                <a:xfrm>
                  <a:off x="3020" y="934"/>
                  <a:ext cx="340" cy="340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6" name="AutoShape 26"/>
                <p:cNvSpPr>
                  <a:spLocks noChangeArrowheads="1"/>
                </p:cNvSpPr>
                <p:nvPr/>
              </p:nvSpPr>
              <p:spPr bwMode="auto">
                <a:xfrm>
                  <a:off x="2787" y="927"/>
                  <a:ext cx="96" cy="96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7" name="AutoShape 27"/>
                <p:cNvSpPr>
                  <a:spLocks noChangeAspect="1" noChangeArrowheads="1"/>
                </p:cNvSpPr>
                <p:nvPr/>
              </p:nvSpPr>
              <p:spPr bwMode="auto">
                <a:xfrm>
                  <a:off x="2798" y="1547"/>
                  <a:ext cx="75" cy="75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8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3153" y="1348"/>
                  <a:ext cx="75" cy="75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29" name="AutoShape 29"/>
                <p:cNvSpPr>
                  <a:spLocks noChangeAspect="1" noChangeArrowheads="1"/>
                </p:cNvSpPr>
                <p:nvPr/>
              </p:nvSpPr>
              <p:spPr bwMode="auto">
                <a:xfrm>
                  <a:off x="3087" y="1488"/>
                  <a:ext cx="207" cy="207"/>
                </a:xfrm>
                <a:prstGeom prst="flowChartConnec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0" name="AutoShap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2732" y="1281"/>
                  <a:ext cx="207" cy="207"/>
                </a:xfrm>
                <a:prstGeom prst="flowChartConnector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4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824" y="591"/>
                  <a:ext cx="16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1</a:t>
                  </a:r>
                </a:p>
              </p:txBody>
            </p:sp>
            <p:sp>
              <p:nvSpPr>
                <p:cNvPr id="1024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920" y="883"/>
                  <a:ext cx="169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2</a:t>
                  </a:r>
                </a:p>
              </p:txBody>
            </p:sp>
            <p:sp>
              <p:nvSpPr>
                <p:cNvPr id="102433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304" y="879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46</a:t>
                  </a:r>
                </a:p>
              </p:txBody>
            </p:sp>
            <p:sp>
              <p:nvSpPr>
                <p:cNvPr id="10243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04" y="1061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47</a:t>
                  </a:r>
                </a:p>
              </p:txBody>
            </p:sp>
            <p:sp>
              <p:nvSpPr>
                <p:cNvPr id="10243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289" y="1244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48</a:t>
                  </a:r>
                </a:p>
              </p:txBody>
            </p:sp>
            <p:sp>
              <p:nvSpPr>
                <p:cNvPr id="10243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274" y="148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50</a:t>
                  </a:r>
                </a:p>
              </p:txBody>
            </p:sp>
            <p:sp>
              <p:nvSpPr>
                <p:cNvPr id="10243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802" y="816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54</a:t>
                  </a:r>
                </a:p>
              </p:txBody>
            </p:sp>
            <p:sp>
              <p:nvSpPr>
                <p:cNvPr id="10243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732" y="1296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56</a:t>
                  </a:r>
                </a:p>
              </p:txBody>
            </p:sp>
            <p:sp>
              <p:nvSpPr>
                <p:cNvPr id="10243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828" y="1522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57</a:t>
                  </a:r>
                </a:p>
              </p:txBody>
            </p:sp>
            <p:sp>
              <p:nvSpPr>
                <p:cNvPr id="102440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3087" y="1017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58</a:t>
                  </a:r>
                </a:p>
              </p:txBody>
            </p:sp>
            <p:sp>
              <p:nvSpPr>
                <p:cNvPr id="10244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86" y="1296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60</a:t>
                  </a:r>
                </a:p>
              </p:txBody>
            </p:sp>
            <p:sp>
              <p:nvSpPr>
                <p:cNvPr id="102442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3249" y="1488"/>
                  <a:ext cx="22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62</a:t>
                  </a:r>
                </a:p>
              </p:txBody>
            </p:sp>
            <p:sp>
              <p:nvSpPr>
                <p:cNvPr id="10244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479" y="557"/>
                  <a:ext cx="20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Ti</a:t>
                  </a:r>
                </a:p>
              </p:txBody>
            </p:sp>
            <p:sp>
              <p:nvSpPr>
                <p:cNvPr id="1024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32" y="650"/>
                  <a:ext cx="22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Fe</a:t>
                  </a:r>
                </a:p>
              </p:txBody>
            </p:sp>
            <p:sp>
              <p:nvSpPr>
                <p:cNvPr id="1024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075" y="650"/>
                  <a:ext cx="212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Ni</a:t>
                  </a:r>
                </a:p>
              </p:txBody>
            </p:sp>
            <p:sp>
              <p:nvSpPr>
                <p:cNvPr id="102446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404" y="652"/>
                  <a:ext cx="185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200" b="1"/>
                    <a:t>U</a:t>
                  </a:r>
                </a:p>
              </p:txBody>
            </p:sp>
          </p:grpSp>
        </p:grpSp>
      </p:grpSp>
      <p:sp>
        <p:nvSpPr>
          <p:cNvPr id="102447" name="Text Box 47"/>
          <p:cNvSpPr txBox="1">
            <a:spLocks noChangeArrowheads="1"/>
          </p:cNvSpPr>
          <p:nvPr/>
        </p:nvSpPr>
        <p:spPr bwMode="auto">
          <a:xfrm>
            <a:off x="6010275" y="12192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1600" b="1"/>
              <a:t>Total</a:t>
            </a:r>
          </a:p>
        </p:txBody>
      </p:sp>
      <p:sp>
        <p:nvSpPr>
          <p:cNvPr id="102448" name="Text Box 48"/>
          <p:cNvSpPr txBox="1">
            <a:spLocks noChangeArrowheads="1"/>
          </p:cNvSpPr>
          <p:nvPr/>
        </p:nvSpPr>
        <p:spPr bwMode="auto">
          <a:xfrm>
            <a:off x="354013" y="3333750"/>
            <a:ext cx="8364537" cy="2838450"/>
          </a:xfrm>
          <a:prstGeom prst="rect">
            <a:avLst/>
          </a:prstGeom>
          <a:solidFill>
            <a:srgbClr val="000066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 indent="-342900" algn="l" eaLnBrk="0" hangingPunct="0">
              <a:buClr>
                <a:srgbClr val="FFFFFF"/>
              </a:buClr>
              <a:buSzPct val="110000"/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Isotopic sensitivity – random nuclear cross-section with element and isotope</a:t>
            </a:r>
          </a:p>
          <a:p>
            <a:pPr marL="1084263" lvl="2" indent="-169863" algn="l" eaLnBrk="0" hangingPunct="0">
              <a:buClr>
                <a:srgbClr val="FF0000"/>
              </a:buClr>
              <a:buFont typeface="Arial" pitchFamily="34" charset="0"/>
              <a:buChar char="–"/>
            </a:pPr>
            <a:r>
              <a:rPr lang="en-US">
                <a:solidFill>
                  <a:srgbClr val="FFFFFF"/>
                </a:solidFill>
              </a:rPr>
              <a:t>H-D contrast, light element sensitivity in presence of heavy elements</a:t>
            </a:r>
          </a:p>
          <a:p>
            <a:pPr marL="1084263" lvl="2" indent="-169863" algn="l" eaLnBrk="0" hangingPunct="0">
              <a:buClr>
                <a:srgbClr val="FF0000"/>
              </a:buClr>
              <a:buFont typeface="Arial" pitchFamily="34" charset="0"/>
              <a:buChar char="–"/>
            </a:pPr>
            <a:r>
              <a:rPr lang="en-US">
                <a:solidFill>
                  <a:srgbClr val="FFFFFF"/>
                </a:solidFill>
              </a:rPr>
              <a:t>H large incoherent cross-section – self-correlation function</a:t>
            </a:r>
          </a:p>
          <a:p>
            <a:pPr lvl="1" indent="-342900" algn="l" eaLnBrk="0" hangingPunct="0">
              <a:buClr>
                <a:srgbClr val="FFFFFF"/>
              </a:buClr>
              <a:buSzPct val="110000"/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Magnetic moment</a:t>
            </a:r>
          </a:p>
          <a:p>
            <a:pPr lvl="1" indent="-342900" algn="l" eaLnBrk="0" hangingPunct="0">
              <a:buClr>
                <a:srgbClr val="FFFFFF"/>
              </a:buClr>
              <a:buSzPct val="110000"/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Wavelength and energy match excitations in condensed matter (</a:t>
            </a:r>
            <a:r>
              <a:rPr lang="en-US">
                <a:solidFill>
                  <a:srgbClr val="FFFF00"/>
                </a:solidFill>
              </a:rPr>
              <a:t>Geometry and time</a:t>
            </a:r>
            <a:r>
              <a:rPr lang="en-US">
                <a:solidFill>
                  <a:srgbClr val="FFFFFF"/>
                </a:solidFill>
              </a:rPr>
              <a:t>): </a:t>
            </a:r>
            <a:r>
              <a:rPr lang="en-US" b="1" u="sng">
                <a:solidFill>
                  <a:srgbClr val="FFFF00"/>
                </a:solidFill>
              </a:rPr>
              <a:t>Where</a:t>
            </a:r>
            <a:r>
              <a:rPr lang="en-US">
                <a:solidFill>
                  <a:srgbClr val="FFFFFF"/>
                </a:solidFill>
              </a:rPr>
              <a:t> are the atoms and </a:t>
            </a:r>
            <a:r>
              <a:rPr lang="en-US" b="1" u="sng">
                <a:solidFill>
                  <a:srgbClr val="FFFF00"/>
                </a:solidFill>
              </a:rPr>
              <a:t>how</a:t>
            </a:r>
            <a:r>
              <a:rPr lang="en-US">
                <a:solidFill>
                  <a:srgbClr val="FFFFFF"/>
                </a:solidFill>
              </a:rPr>
              <a:t> do they move?</a:t>
            </a:r>
          </a:p>
          <a:p>
            <a:pPr marL="1084263" lvl="2" indent="-169863" algn="l" eaLnBrk="0" hangingPunct="0"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neutrons 	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FF"/>
                </a:solidFill>
              </a:rPr>
              <a:t> ~</a:t>
            </a:r>
            <a:r>
              <a:rPr lang="en-US" i="1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Å; E ~ meV; spectroscopy – no selection rules</a:t>
            </a:r>
          </a:p>
          <a:p>
            <a:pPr marL="1084263" lvl="2" indent="-169863" algn="l" eaLnBrk="0" hangingPunct="0"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x-rays 		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FF"/>
                </a:solidFill>
              </a:rPr>
              <a:t> ~</a:t>
            </a:r>
            <a:r>
              <a:rPr lang="en-US" i="1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Å; E ~ keV</a:t>
            </a:r>
          </a:p>
          <a:p>
            <a:pPr marL="1084263" lvl="2" indent="-169863" algn="l" eaLnBrk="0" hangingPunct="0">
              <a:buClr>
                <a:srgbClr val="FF0000"/>
              </a:buClr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light		</a:t>
            </a:r>
            <a:r>
              <a:rPr lang="en-US">
                <a:solidFill>
                  <a:srgbClr val="FFFFFF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FFFFFF"/>
                </a:solidFill>
              </a:rPr>
              <a:t> ~</a:t>
            </a:r>
            <a:r>
              <a:rPr lang="en-US" i="1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1000 Å; E ~ eV</a:t>
            </a:r>
          </a:p>
          <a:p>
            <a:pPr lvl="1" indent="-342900" algn="l" eaLnBrk="0" hangingPunct="0">
              <a:buClr>
                <a:srgbClr val="FFFFFF"/>
              </a:buClr>
              <a:buSzPct val="110000"/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Small absorption cross section – can penetrate sample cells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Neutron Experiment</a:t>
            </a:r>
            <a:br>
              <a:rPr lang="en-US" smtClean="0"/>
            </a:br>
            <a:endParaRPr lang="en-US" smtClean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52400" y="3776663"/>
            <a:ext cx="3184525" cy="23304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/>
              <a:t>Measure scattered neutrons as a function of </a:t>
            </a:r>
            <a:r>
              <a:rPr lang="en-US" sz="2000" i="1"/>
              <a:t>Q</a:t>
            </a:r>
            <a:r>
              <a:rPr lang="en-US" sz="2000"/>
              <a:t> and </a:t>
            </a:r>
            <a:r>
              <a:rPr lang="en-US" sz="2000" i="1">
                <a:latin typeface="Symbol" pitchFamily="18" charset="2"/>
              </a:rPr>
              <a:t>w </a:t>
            </a:r>
            <a:r>
              <a:rPr lang="en-US" sz="2000" i="1">
                <a:sym typeface="Symbol" pitchFamily="18" charset="2"/>
              </a:rPr>
              <a:t> S(Q,</a:t>
            </a:r>
            <a:r>
              <a:rPr lang="en-US" sz="2000" i="1">
                <a:latin typeface="Symbol" pitchFamily="18" charset="2"/>
                <a:sym typeface="Symbol" pitchFamily="18" charset="2"/>
              </a:rPr>
              <a:t>w</a:t>
            </a:r>
            <a:r>
              <a:rPr lang="en-US" sz="2000" i="1">
                <a:sym typeface="Symbol" pitchFamily="18" charset="2"/>
              </a:rPr>
              <a:t>)</a:t>
            </a:r>
            <a:r>
              <a:rPr lang="en-US" sz="2000" i="1"/>
              <a:t>.</a:t>
            </a:r>
            <a:r>
              <a:rPr lang="en-US" sz="2000"/>
              <a:t> </a:t>
            </a:r>
          </a:p>
          <a:p>
            <a:pPr algn="l">
              <a:spcBef>
                <a:spcPct val="20000"/>
              </a:spcBef>
            </a:pP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= 0 </a:t>
            </a:r>
            <a:r>
              <a:rPr lang="en-US" sz="2400" i="1">
                <a:sym typeface="Symbol" pitchFamily="18" charset="2"/>
              </a:rPr>
              <a:t></a:t>
            </a:r>
            <a:r>
              <a:rPr lang="en-US" sz="2000"/>
              <a:t> elastic</a:t>
            </a:r>
          </a:p>
          <a:p>
            <a:pPr algn="l">
              <a:spcBef>
                <a:spcPct val="20000"/>
              </a:spcBef>
            </a:pPr>
            <a:r>
              <a:rPr lang="en-US" sz="2000">
                <a:latin typeface="Symbol" pitchFamily="18" charset="2"/>
              </a:rPr>
              <a:t>w</a:t>
            </a:r>
            <a:r>
              <a:rPr lang="en-US" sz="2000"/>
              <a:t> ≠ 0 </a:t>
            </a:r>
            <a:r>
              <a:rPr lang="en-US" sz="2400" i="1">
                <a:sym typeface="Symbol" pitchFamily="18" charset="2"/>
              </a:rPr>
              <a:t></a:t>
            </a:r>
            <a:r>
              <a:rPr lang="en-US" sz="2000"/>
              <a:t> inelastic</a:t>
            </a:r>
          </a:p>
          <a:p>
            <a:pPr algn="l">
              <a:spcBef>
                <a:spcPct val="20000"/>
              </a:spcBef>
            </a:pPr>
            <a:r>
              <a:rPr lang="en-US" sz="2000" b="1">
                <a:latin typeface="Symbol" pitchFamily="18" charset="2"/>
              </a:rPr>
              <a:t>w</a:t>
            </a:r>
            <a:r>
              <a:rPr lang="en-US" sz="2000" b="1"/>
              <a:t> near 0 </a:t>
            </a:r>
            <a:r>
              <a:rPr lang="en-US" sz="2400" b="1" i="1">
                <a:sym typeface="Symbol" pitchFamily="18" charset="2"/>
              </a:rPr>
              <a:t></a:t>
            </a:r>
            <a:r>
              <a:rPr lang="en-US" sz="2000" b="1"/>
              <a:t> quasielastic</a:t>
            </a:r>
          </a:p>
        </p:txBody>
      </p:sp>
      <p:grpSp>
        <p:nvGrpSpPr>
          <p:cNvPr id="76804" name="Group 4"/>
          <p:cNvGrpSpPr>
            <a:grpSpLocks/>
          </p:cNvGrpSpPr>
          <p:nvPr/>
        </p:nvGrpSpPr>
        <p:grpSpPr bwMode="auto">
          <a:xfrm>
            <a:off x="533400" y="415925"/>
            <a:ext cx="8620125" cy="5359400"/>
            <a:chOff x="224" y="460"/>
            <a:chExt cx="5430" cy="3376"/>
          </a:xfrm>
        </p:grpSpPr>
        <p:sp>
          <p:nvSpPr>
            <p:cNvPr id="76805" name="Line 5"/>
            <p:cNvSpPr>
              <a:spLocks noChangeShapeType="1"/>
            </p:cNvSpPr>
            <p:nvPr/>
          </p:nvSpPr>
          <p:spPr bwMode="auto">
            <a:xfrm rot="3301306">
              <a:off x="1569" y="2803"/>
              <a:ext cx="1635" cy="13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06" name="Line 6"/>
            <p:cNvSpPr>
              <a:spLocks noChangeShapeType="1"/>
            </p:cNvSpPr>
            <p:nvPr/>
          </p:nvSpPr>
          <p:spPr bwMode="auto">
            <a:xfrm rot="-2702416">
              <a:off x="1661" y="1465"/>
              <a:ext cx="2012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6807" name="Object 7"/>
            <p:cNvGraphicFramePr>
              <a:graphicFrameLocks noChangeAspect="1"/>
            </p:cNvGraphicFramePr>
            <p:nvPr/>
          </p:nvGraphicFramePr>
          <p:xfrm>
            <a:off x="2998" y="1409"/>
            <a:ext cx="2656" cy="1878"/>
          </p:xfrm>
          <a:graphic>
            <a:graphicData uri="http://schemas.openxmlformats.org/presentationml/2006/ole">
              <p:oleObj spid="_x0000_s76807" name="Equation" r:id="rId3" imgW="3301920" imgH="2336760" progId="Equation.3">
                <p:embed/>
              </p:oleObj>
            </a:graphicData>
          </a:graphic>
        </p:graphicFrame>
        <p:graphicFrame>
          <p:nvGraphicFramePr>
            <p:cNvPr id="76808" name="Object 8"/>
            <p:cNvGraphicFramePr>
              <a:graphicFrameLocks noChangeAspect="1"/>
            </p:cNvGraphicFramePr>
            <p:nvPr/>
          </p:nvGraphicFramePr>
          <p:xfrm>
            <a:off x="1134" y="3366"/>
            <a:ext cx="93" cy="203"/>
          </p:xfrm>
          <a:graphic>
            <a:graphicData uri="http://schemas.openxmlformats.org/presentationml/2006/ole">
              <p:oleObj spid="_x0000_s76808" name="Equation" r:id="rId4" imgW="152280" imgH="317160" progId="Equation.3">
                <p:embed/>
              </p:oleObj>
            </a:graphicData>
          </a:graphic>
        </p:graphicFrame>
        <p:sp>
          <p:nvSpPr>
            <p:cNvPr id="76809" name="Line 9"/>
            <p:cNvSpPr>
              <a:spLocks noChangeShapeType="1"/>
            </p:cNvSpPr>
            <p:nvPr/>
          </p:nvSpPr>
          <p:spPr bwMode="auto">
            <a:xfrm>
              <a:off x="224" y="2159"/>
              <a:ext cx="149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810" name="AutoShape 10"/>
            <p:cNvSpPr>
              <a:spLocks noChangeArrowheads="1"/>
            </p:cNvSpPr>
            <p:nvPr/>
          </p:nvSpPr>
          <p:spPr bwMode="auto">
            <a:xfrm>
              <a:off x="1602" y="1739"/>
              <a:ext cx="816" cy="816"/>
            </a:xfrm>
            <a:prstGeom prst="irregularSeal2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6811" name="Object 11"/>
            <p:cNvGraphicFramePr>
              <a:graphicFrameLocks noChangeAspect="1"/>
            </p:cNvGraphicFramePr>
            <p:nvPr/>
          </p:nvGraphicFramePr>
          <p:xfrm>
            <a:off x="908" y="1637"/>
            <a:ext cx="258" cy="410"/>
          </p:xfrm>
          <a:graphic>
            <a:graphicData uri="http://schemas.openxmlformats.org/presentationml/2006/ole">
              <p:oleObj spid="_x0000_s76811" name="Equation" r:id="rId5" imgW="241200" imgH="368280" progId="Equation.3">
                <p:embed/>
              </p:oleObj>
            </a:graphicData>
          </a:graphic>
        </p:graphicFrame>
        <p:graphicFrame>
          <p:nvGraphicFramePr>
            <p:cNvPr id="76812" name="Object 12"/>
            <p:cNvGraphicFramePr>
              <a:graphicFrameLocks noChangeAspect="1"/>
            </p:cNvGraphicFramePr>
            <p:nvPr/>
          </p:nvGraphicFramePr>
          <p:xfrm>
            <a:off x="2287" y="1043"/>
            <a:ext cx="334" cy="411"/>
          </p:xfrm>
          <a:graphic>
            <a:graphicData uri="http://schemas.openxmlformats.org/presentationml/2006/ole">
              <p:oleObj spid="_x0000_s76812" name="Equation" r:id="rId6" imgW="330120" imgH="406080" progId="Equation.3">
                <p:embed/>
              </p:oleObj>
            </a:graphicData>
          </a:graphic>
        </p:graphicFrame>
        <p:sp>
          <p:nvSpPr>
            <p:cNvPr id="76813" name="Text Box 13"/>
            <p:cNvSpPr txBox="1">
              <a:spLocks noChangeArrowheads="1"/>
            </p:cNvSpPr>
            <p:nvPr/>
          </p:nvSpPr>
          <p:spPr bwMode="auto">
            <a:xfrm>
              <a:off x="393" y="1916"/>
              <a:ext cx="12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incident neutron</a:t>
              </a:r>
            </a:p>
          </p:txBody>
        </p:sp>
        <p:sp>
          <p:nvSpPr>
            <p:cNvPr id="76814" name="Text Box 14"/>
            <p:cNvSpPr txBox="1">
              <a:spLocks noChangeArrowheads="1"/>
            </p:cNvSpPr>
            <p:nvPr/>
          </p:nvSpPr>
          <p:spPr bwMode="auto">
            <a:xfrm>
              <a:off x="1896" y="695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/>
                <a:t>scattered neutron</a:t>
              </a:r>
            </a:p>
          </p:txBody>
        </p:sp>
        <p:sp>
          <p:nvSpPr>
            <p:cNvPr id="76815" name="Text Box 15"/>
            <p:cNvSpPr txBox="1">
              <a:spLocks noChangeArrowheads="1"/>
            </p:cNvSpPr>
            <p:nvPr/>
          </p:nvSpPr>
          <p:spPr bwMode="auto">
            <a:xfrm>
              <a:off x="1704" y="2031"/>
              <a:ext cx="6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sample</a:t>
              </a:r>
            </a:p>
          </p:txBody>
        </p:sp>
        <p:graphicFrame>
          <p:nvGraphicFramePr>
            <p:cNvPr id="76816" name="Object 16"/>
            <p:cNvGraphicFramePr>
              <a:graphicFrameLocks noChangeAspect="1"/>
            </p:cNvGraphicFramePr>
            <p:nvPr/>
          </p:nvGraphicFramePr>
          <p:xfrm>
            <a:off x="2887" y="3522"/>
            <a:ext cx="202" cy="314"/>
          </p:xfrm>
          <a:graphic>
            <a:graphicData uri="http://schemas.openxmlformats.org/presentationml/2006/ole">
              <p:oleObj spid="_x0000_s76816" name="Equation" r:id="rId7" imgW="228600" imgH="355320" progId="Equation.3">
                <p:embed/>
              </p:oleObj>
            </a:graphicData>
          </a:graphic>
        </p:graphicFrame>
        <p:sp>
          <p:nvSpPr>
            <p:cNvPr id="76817" name="Oval 17"/>
            <p:cNvSpPr>
              <a:spLocks noChangeArrowheads="1"/>
            </p:cNvSpPr>
            <p:nvPr/>
          </p:nvSpPr>
          <p:spPr bwMode="auto">
            <a:xfrm>
              <a:off x="3380" y="511"/>
              <a:ext cx="103" cy="90"/>
            </a:xfrm>
            <a:prstGeom prst="ellipse">
              <a:avLst/>
            </a:prstGeom>
            <a:solidFill>
              <a:schemeClr val="accent1"/>
            </a:solidFill>
            <a:ln w="9525">
              <a:round/>
              <a:headEnd/>
              <a:tailEnd/>
            </a:ln>
            <a:effectLst/>
            <a:scene3d>
              <a:camera prst="legacyPerspectiveBottomRight">
                <a:rot lat="18000000" lon="300000" rev="0"/>
              </a:camera>
              <a:lightRig rig="legacyFlat4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6818" name="Text Box 18"/>
            <p:cNvSpPr txBox="1">
              <a:spLocks noChangeArrowheads="1"/>
            </p:cNvSpPr>
            <p:nvPr/>
          </p:nvSpPr>
          <p:spPr bwMode="auto">
            <a:xfrm>
              <a:off x="3517" y="651"/>
              <a:ext cx="71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detector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QENS Spectra</a:t>
            </a:r>
          </a:p>
        </p:txBody>
      </p:sp>
      <p:pic>
        <p:nvPicPr>
          <p:cNvPr id="105476" name="Picture 4" descr="dissect -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225" y="846138"/>
            <a:ext cx="760095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Intermediate Scattering Function and </a:t>
            </a:r>
            <a:r>
              <a:rPr lang="en-US" i="1" smtClean="0"/>
              <a:t>S(Q,</a:t>
            </a:r>
            <a:r>
              <a:rPr lang="en-US" i="1" smtClean="0">
                <a:latin typeface="Symbol" pitchFamily="18" charset="2"/>
              </a:rPr>
              <a:t>w</a:t>
            </a:r>
            <a:r>
              <a:rPr lang="en-US" i="1" smtClean="0"/>
              <a:t>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938" y="1270000"/>
            <a:ext cx="8705850" cy="4724400"/>
          </a:xfrm>
        </p:spPr>
        <p:txBody>
          <a:bodyPr/>
          <a:lstStyle/>
          <a:p>
            <a:r>
              <a:rPr lang="en-US" sz="2400" smtClean="0"/>
              <a:t>Intermediate Scattering Function</a:t>
            </a:r>
          </a:p>
          <a:p>
            <a:pPr lvl="1"/>
            <a:r>
              <a:rPr lang="en-US" sz="2000" smtClean="0"/>
              <a:t>time dependent correlation function</a:t>
            </a:r>
          </a:p>
          <a:p>
            <a:pPr lvl="1"/>
            <a:r>
              <a:rPr lang="en-US" sz="2000" smtClean="0"/>
              <a:t>incoherent scattering –&gt; no pair correlations, self-correlation function</a:t>
            </a:r>
          </a:p>
          <a:p>
            <a:pPr lvl="1"/>
            <a:r>
              <a:rPr lang="en-US" sz="2000" smtClean="0"/>
              <a:t>calculable from atomic coordinates in a Molecular Dynamics Simulation</a:t>
            </a:r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endParaRPr lang="en-US" sz="2000" smtClean="0"/>
          </a:p>
          <a:p>
            <a:pPr lvl="1"/>
            <a:r>
              <a:rPr lang="en-US" sz="2000" i="1" smtClean="0"/>
              <a:t>S</a:t>
            </a:r>
            <a:r>
              <a:rPr lang="en-US" sz="2000" i="1" baseline="-25000" smtClean="0"/>
              <a:t>inc</a:t>
            </a:r>
            <a:r>
              <a:rPr lang="en-US" sz="2000" i="1" smtClean="0"/>
              <a:t>(Q,</a:t>
            </a:r>
            <a:r>
              <a:rPr lang="en-US" sz="2000" i="1" smtClean="0">
                <a:latin typeface="Symbol" pitchFamily="18" charset="2"/>
              </a:rPr>
              <a:t>w</a:t>
            </a:r>
            <a:r>
              <a:rPr lang="en-US" sz="2000" i="1" smtClean="0"/>
              <a:t>)</a:t>
            </a:r>
            <a:r>
              <a:rPr lang="en-US" sz="2000" smtClean="0"/>
              <a:t> – the Fourier transform of </a:t>
            </a:r>
            <a:r>
              <a:rPr lang="en-US" sz="2000" i="1" smtClean="0"/>
              <a:t>I</a:t>
            </a:r>
            <a:r>
              <a:rPr lang="en-US" sz="2000" i="1" baseline="-25000" smtClean="0"/>
              <a:t>inc</a:t>
            </a:r>
            <a:r>
              <a:rPr lang="en-US" sz="2000" i="1" smtClean="0"/>
              <a:t>(Q,t)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068388" y="3686175"/>
          <a:ext cx="7264400" cy="1014413"/>
        </p:xfrm>
        <a:graphic>
          <a:graphicData uri="http://schemas.openxmlformats.org/presentationml/2006/ole">
            <p:oleObj spid="_x0000_s77828" name="Equation" r:id="rId3" imgW="4635360" imgH="622080" progId="Equation.3">
              <p:embed/>
            </p:oleObj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701800" y="5419725"/>
          <a:ext cx="5578475" cy="1031875"/>
        </p:xfrm>
        <a:graphic>
          <a:graphicData uri="http://schemas.openxmlformats.org/presentationml/2006/ole">
            <p:oleObj spid="_x0000_s77829" name="Equation" r:id="rId4" imgW="253980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153988"/>
            <a:ext cx="8775700" cy="869950"/>
          </a:xfrm>
        </p:spPr>
        <p:txBody>
          <a:bodyPr/>
          <a:lstStyle/>
          <a:p>
            <a:r>
              <a:rPr lang="en-US" smtClean="0"/>
              <a:t>QENS and Molecular Dynamics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3988" y="1346200"/>
            <a:ext cx="8782050" cy="4114800"/>
          </a:xfrm>
        </p:spPr>
        <p:txBody>
          <a:bodyPr/>
          <a:lstStyle/>
          <a:p>
            <a:r>
              <a:rPr lang="en-US" sz="2400" smtClean="0"/>
              <a:t>Same atomic coordinates used in classical MD are all that is needed to calculate </a:t>
            </a:r>
            <a:r>
              <a:rPr lang="en-US" sz="2400" i="1" smtClean="0"/>
              <a:t>I</a:t>
            </a:r>
            <a:r>
              <a:rPr lang="en-US" sz="2400" i="1" baseline="-25000" smtClean="0"/>
              <a:t>inc</a:t>
            </a:r>
            <a:r>
              <a:rPr lang="en-US" sz="2400" i="1" smtClean="0"/>
              <a:t>(Q,t)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610225" y="3048000"/>
            <a:ext cx="3533775" cy="10064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000" b="1"/>
              <a:t>1,3 diphenylpropane tethered to the pore surface of MCM-41</a:t>
            </a:r>
          </a:p>
        </p:txBody>
      </p:sp>
      <p:pic>
        <p:nvPicPr>
          <p:cNvPr id="78853" name="25_3OH-5BDM_01,02,06,08,10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506413" y="2165350"/>
            <a:ext cx="4838700" cy="3795713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3"/>
                  </p:tgtEl>
                </p:cond>
              </p:nextCondLst>
            </p:seq>
            <p:video fullScrn="1"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RNL template_0704">
  <a:themeElements>
    <a:clrScheme name="ORNL template_0704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NL template_0704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4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4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 template_0704</Template>
  <TotalTime>10583</TotalTime>
  <Words>1659</Words>
  <Application>Microsoft PowerPoint</Application>
  <PresentationFormat>On-screen Show (4:3)</PresentationFormat>
  <Paragraphs>279</Paragraphs>
  <Slides>37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Arial Black</vt:lpstr>
      <vt:lpstr>Symbol</vt:lpstr>
      <vt:lpstr>Times New Roman</vt:lpstr>
      <vt:lpstr>Times</vt:lpstr>
      <vt:lpstr>Helvetica</vt:lpstr>
      <vt:lpstr>Comic Sans MS</vt:lpstr>
      <vt:lpstr>Frutiger</vt:lpstr>
      <vt:lpstr>Wingdings</vt:lpstr>
      <vt:lpstr>ORNL template_0704</vt:lpstr>
      <vt:lpstr>Microsoft Equation 3.0</vt:lpstr>
      <vt:lpstr>Microsoft Office Excel Chart</vt:lpstr>
      <vt:lpstr>Introduction to Quasi-Elastic Neutron Scattering (QENS)</vt:lpstr>
      <vt:lpstr>OUTLINE </vt:lpstr>
      <vt:lpstr>Background (Why Should I Care?)</vt:lpstr>
      <vt:lpstr>Quasi-Elastic Neutron  Scattering</vt:lpstr>
      <vt:lpstr>Neutrons, QENS, and the Large Incoherent Cross-section of H</vt:lpstr>
      <vt:lpstr>A Neutron Experiment </vt:lpstr>
      <vt:lpstr>QENS Spectra</vt:lpstr>
      <vt:lpstr>Intermediate Scattering Function and S(Q,w)</vt:lpstr>
      <vt:lpstr>QENS and Molecular Dynamics Simulations</vt:lpstr>
      <vt:lpstr>The Elastic Incoherent Structure Factor (EISF)</vt:lpstr>
      <vt:lpstr>QENS and Neutron Scattering Instruments </vt:lpstr>
      <vt:lpstr>Role of Instrumentation </vt:lpstr>
      <vt:lpstr>The SNS Inelastic Instrument Suite</vt:lpstr>
      <vt:lpstr>BaSiS - SNS Near Backscattering Spectrometer</vt:lpstr>
      <vt:lpstr>Examples – THF Clathrate Hydrate</vt:lpstr>
      <vt:lpstr>Elastic Scan (Fixed Window Scan)</vt:lpstr>
      <vt:lpstr>Restricted Diffusion – Tethered Molecules</vt:lpstr>
      <vt:lpstr>What if I don’t have Molecular Dynamics or other Theory? Simple Analytical Model – e.g. Diffusion in a Sphere</vt:lpstr>
      <vt:lpstr>Sum over H-atoms</vt:lpstr>
      <vt:lpstr>Fit to data (HFBS – NCNR) 29.6 Å diameter pore, 320 K, Q = 1 Å-1</vt:lpstr>
      <vt:lpstr>EISF – 29.6 Å radius DPP sample, saturation</vt:lpstr>
      <vt:lpstr>29.6 Å radius DPP sample, saturation</vt:lpstr>
      <vt:lpstr>DPP – 29.6 Å diameter pores – 370 K (BaSiS - SNS)</vt:lpstr>
      <vt:lpstr>Lorentzian G(Q)</vt:lpstr>
      <vt:lpstr>Detailed Fits</vt:lpstr>
      <vt:lpstr>Experiment Design </vt:lpstr>
      <vt:lpstr>An Example – Water </vt:lpstr>
      <vt:lpstr>Models </vt:lpstr>
      <vt:lpstr>Excel Spread Sheet Model </vt:lpstr>
      <vt:lpstr>Some Examples – courtesy D. A. Neuman (QENS – 2006 talk)</vt:lpstr>
      <vt:lpstr>Silica Melts – a Model System for Lava</vt:lpstr>
      <vt:lpstr>Silica Melts </vt:lpstr>
      <vt:lpstr>Spider Silk and Water</vt:lpstr>
      <vt:lpstr>Spider Silk </vt:lpstr>
      <vt:lpstr>Reference Materials  - 1 </vt:lpstr>
      <vt:lpstr>Reference Materials - 2</vt:lpstr>
      <vt:lpstr>SUMMARY 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xnv</dc:creator>
  <cp:lastModifiedBy>Robbie DeJarnette</cp:lastModifiedBy>
  <cp:revision>436</cp:revision>
  <cp:lastPrinted>2009-04-22T19:24:48Z</cp:lastPrinted>
  <dcterms:created xsi:type="dcterms:W3CDTF">2007-06-20T17:29:26Z</dcterms:created>
  <dcterms:modified xsi:type="dcterms:W3CDTF">2008-09-29T13:57:28Z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